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6" r:id="rId8"/>
    <p:sldId id="267" r:id="rId9"/>
    <p:sldId id="262" r:id="rId10"/>
    <p:sldId id="268" r:id="rId11"/>
    <p:sldId id="269" r:id="rId12"/>
    <p:sldId id="263" r:id="rId13"/>
    <p:sldId id="264" r:id="rId14"/>
    <p:sldId id="265" r:id="rId15"/>
    <p:sldId id="270" r:id="rId16"/>
  </p:sldIdLst>
  <p:sldSz cx="14630400" cy="8229600"/>
  <p:notesSz cx="8229600" cy="14630400"/>
  <p:embeddedFontLst>
    <p:embeddedFont>
      <p:font typeface="Calibri" panose="020F0502020204030204" pitchFamily="34" charset="0"/>
      <p:regular r:id="rId18"/>
      <p:bold r:id="rId19"/>
      <p:italic r:id="rId20"/>
      <p:boldItalic r:id="rId21"/>
    </p:embeddedFont>
    <p:embeddedFont>
      <p:font typeface="Inter"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51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10202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038852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413936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4174183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2717671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6423137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4.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148602"/>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Political Discourse in the Digital Age</a:t>
            </a:r>
            <a:endParaRPr lang="en-US" sz="4650" dirty="0"/>
          </a:p>
        </p:txBody>
      </p:sp>
      <p:sp>
        <p:nvSpPr>
          <p:cNvPr id="4" name="Text 1"/>
          <p:cNvSpPr/>
          <p:nvPr/>
        </p:nvSpPr>
        <p:spPr>
          <a:xfrm>
            <a:off x="6280190" y="3977283"/>
            <a:ext cx="7556421"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An exploration of online polarization. We will examine its causes, effects, and potential solutions. This presentation provides an overview of the key trends shaping online political discourse and will focus on actionable insights for mitigating its negative impacts.</a:t>
            </a:r>
            <a:endParaRPr lang="en-US" sz="1750" dirty="0"/>
          </a:p>
        </p:txBody>
      </p:sp>
      <p:sp>
        <p:nvSpPr>
          <p:cNvPr id="5" name="Shape 2"/>
          <p:cNvSpPr/>
          <p:nvPr/>
        </p:nvSpPr>
        <p:spPr>
          <a:xfrm>
            <a:off x="6280190" y="5700951"/>
            <a:ext cx="362903" cy="362903"/>
          </a:xfrm>
          <a:prstGeom prst="roundRect">
            <a:avLst>
              <a:gd name="adj" fmla="val 25194296"/>
            </a:avLst>
          </a:prstGeom>
          <a:solidFill>
            <a:srgbClr val="8A9F8A"/>
          </a:solidFill>
          <a:ln w="7620">
            <a:solidFill>
              <a:srgbClr val="FFFFFF"/>
            </a:solidFill>
            <a:prstDash val="solid"/>
          </a:ln>
        </p:spPr>
      </p:sp>
      <p:sp>
        <p:nvSpPr>
          <p:cNvPr id="7" name="Text 4"/>
          <p:cNvSpPr/>
          <p:nvPr/>
        </p:nvSpPr>
        <p:spPr>
          <a:xfrm>
            <a:off x="6756440" y="5684044"/>
            <a:ext cx="1889998" cy="396835"/>
          </a:xfrm>
          <a:prstGeom prst="rect">
            <a:avLst/>
          </a:prstGeom>
          <a:noFill/>
          <a:ln/>
        </p:spPr>
        <p:txBody>
          <a:bodyPr wrap="none" lIns="0" tIns="0" rIns="0" bIns="0" rtlCol="0" anchor="t"/>
          <a:lstStyle/>
          <a:p>
            <a:pPr marL="0" indent="0" algn="l">
              <a:lnSpc>
                <a:spcPts val="3100"/>
              </a:lnSpc>
              <a:buNone/>
            </a:pPr>
            <a:r>
              <a:rPr lang="en-US" sz="2200" b="1" dirty="0" err="1" smtClean="0">
                <a:solidFill>
                  <a:srgbClr val="272525"/>
                </a:solidFill>
                <a:latin typeface="Inter Bold" pitchFamily="34" charset="0"/>
                <a:ea typeface="Inter Bold" pitchFamily="34" charset="-122"/>
                <a:cs typeface="Inter Bold" pitchFamily="34" charset="-120"/>
              </a:rPr>
              <a:t>Vikas</a:t>
            </a:r>
            <a:r>
              <a:rPr lang="en-US" sz="2200" b="1" dirty="0" smtClean="0">
                <a:solidFill>
                  <a:srgbClr val="272525"/>
                </a:solidFill>
                <a:latin typeface="Inter Bold" pitchFamily="34" charset="0"/>
                <a:ea typeface="Inter Bold" pitchFamily="34" charset="-122"/>
                <a:cs typeface="Inter Bold" pitchFamily="34" charset="-120"/>
              </a:rPr>
              <a:t> Chauhan</a:t>
            </a:r>
            <a:endParaRPr lang="en-US" sz="2200" dirty="0"/>
          </a:p>
        </p:txBody>
      </p:sp>
      <p:pic>
        <p:nvPicPr>
          <p:cNvPr id="8" name="Picture 7"/>
          <p:cNvPicPr>
            <a:picLocks noChangeAspect="1"/>
          </p:cNvPicPr>
          <p:nvPr/>
        </p:nvPicPr>
        <p:blipFill>
          <a:blip r:embed="rId4"/>
          <a:stretch>
            <a:fillRect/>
          </a:stretch>
        </p:blipFill>
        <p:spPr>
          <a:xfrm>
            <a:off x="12798771" y="7751116"/>
            <a:ext cx="1754139" cy="431990"/>
          </a:xfrm>
          <a:prstGeom prst="rect">
            <a:avLst/>
          </a:prstGeom>
        </p:spPr>
      </p:pic>
      <p:sp>
        <p:nvSpPr>
          <p:cNvPr id="9" name="Shape 2"/>
          <p:cNvSpPr/>
          <p:nvPr/>
        </p:nvSpPr>
        <p:spPr>
          <a:xfrm>
            <a:off x="6280190" y="6154460"/>
            <a:ext cx="362903" cy="362903"/>
          </a:xfrm>
          <a:prstGeom prst="roundRect">
            <a:avLst>
              <a:gd name="adj" fmla="val 25194296"/>
            </a:avLst>
          </a:prstGeom>
          <a:solidFill>
            <a:srgbClr val="8A9F8A"/>
          </a:solidFill>
          <a:ln w="7620">
            <a:solidFill>
              <a:srgbClr val="FFFFFF"/>
            </a:solidFill>
            <a:prstDash val="solid"/>
          </a:ln>
        </p:spPr>
      </p:sp>
      <p:sp>
        <p:nvSpPr>
          <p:cNvPr id="10" name="Text 4"/>
          <p:cNvSpPr/>
          <p:nvPr/>
        </p:nvSpPr>
        <p:spPr>
          <a:xfrm>
            <a:off x="6756440" y="6137553"/>
            <a:ext cx="1889998" cy="396835"/>
          </a:xfrm>
          <a:prstGeom prst="rect">
            <a:avLst/>
          </a:prstGeom>
          <a:noFill/>
          <a:ln/>
        </p:spPr>
        <p:txBody>
          <a:bodyPr wrap="none" lIns="0" tIns="0" rIns="0" bIns="0" rtlCol="0" anchor="t"/>
          <a:lstStyle/>
          <a:p>
            <a:pPr marL="0" indent="0" algn="l">
              <a:lnSpc>
                <a:spcPts val="3100"/>
              </a:lnSpc>
              <a:buNone/>
            </a:pPr>
            <a:r>
              <a:rPr lang="en-US" sz="2200" b="1" dirty="0" smtClean="0">
                <a:solidFill>
                  <a:srgbClr val="272525"/>
                </a:solidFill>
                <a:latin typeface="Inter Bold" pitchFamily="34" charset="0"/>
                <a:ea typeface="Inter Bold" pitchFamily="34" charset="-122"/>
                <a:cs typeface="Inter Bold" pitchFamily="34" charset="-120"/>
              </a:rPr>
              <a:t>Rahul </a:t>
            </a:r>
            <a:r>
              <a:rPr lang="en-US" sz="2200" b="1" dirty="0" err="1" smtClean="0">
                <a:solidFill>
                  <a:srgbClr val="272525"/>
                </a:solidFill>
                <a:latin typeface="Inter Bold" pitchFamily="34" charset="0"/>
                <a:ea typeface="Inter Bold" pitchFamily="34" charset="-122"/>
                <a:cs typeface="Inter Bold" pitchFamily="34" charset="-120"/>
              </a:rPr>
              <a:t>Behara</a:t>
            </a:r>
            <a:endParaRPr lang="en-US" sz="2200" dirty="0"/>
          </a:p>
        </p:txBody>
      </p:sp>
      <p:sp>
        <p:nvSpPr>
          <p:cNvPr id="11" name="Shape 2"/>
          <p:cNvSpPr/>
          <p:nvPr/>
        </p:nvSpPr>
        <p:spPr>
          <a:xfrm>
            <a:off x="6280190" y="6607969"/>
            <a:ext cx="362903" cy="362903"/>
          </a:xfrm>
          <a:prstGeom prst="roundRect">
            <a:avLst>
              <a:gd name="adj" fmla="val 25194296"/>
            </a:avLst>
          </a:prstGeom>
          <a:solidFill>
            <a:srgbClr val="8A9F8A"/>
          </a:solidFill>
          <a:ln w="7620">
            <a:solidFill>
              <a:srgbClr val="FFFFFF"/>
            </a:solidFill>
            <a:prstDash val="solid"/>
          </a:ln>
        </p:spPr>
      </p:sp>
      <p:sp>
        <p:nvSpPr>
          <p:cNvPr id="12" name="Text 4"/>
          <p:cNvSpPr/>
          <p:nvPr/>
        </p:nvSpPr>
        <p:spPr>
          <a:xfrm>
            <a:off x="6756440" y="6591062"/>
            <a:ext cx="1889998" cy="396835"/>
          </a:xfrm>
          <a:prstGeom prst="rect">
            <a:avLst/>
          </a:prstGeom>
          <a:noFill/>
          <a:ln/>
        </p:spPr>
        <p:txBody>
          <a:bodyPr wrap="none" lIns="0" tIns="0" rIns="0" bIns="0" rtlCol="0" anchor="t"/>
          <a:lstStyle/>
          <a:p>
            <a:pPr marL="0" indent="0" algn="l">
              <a:lnSpc>
                <a:spcPts val="3100"/>
              </a:lnSpc>
              <a:buNone/>
            </a:pPr>
            <a:r>
              <a:rPr lang="en-US" sz="2200" b="1" dirty="0" err="1" smtClean="0">
                <a:solidFill>
                  <a:srgbClr val="272525"/>
                </a:solidFill>
                <a:latin typeface="Inter Bold" pitchFamily="34" charset="0"/>
                <a:ea typeface="Inter Bold" pitchFamily="34" charset="-122"/>
                <a:cs typeface="Inter Bold" pitchFamily="34" charset="-120"/>
              </a:rPr>
              <a:t>Ritesh</a:t>
            </a:r>
            <a:r>
              <a:rPr lang="en-US" sz="2200" b="1" dirty="0" smtClean="0">
                <a:solidFill>
                  <a:srgbClr val="272525"/>
                </a:solidFill>
                <a:latin typeface="Inter Bold" pitchFamily="34" charset="0"/>
                <a:ea typeface="Inter Bold" pitchFamily="34" charset="-122"/>
                <a:cs typeface="Inter Bold" pitchFamily="34" charset="-120"/>
              </a:rPr>
              <a:t> </a:t>
            </a:r>
            <a:r>
              <a:rPr lang="en-US" sz="2200" b="1" dirty="0" err="1" smtClean="0">
                <a:solidFill>
                  <a:srgbClr val="272525"/>
                </a:solidFill>
                <a:latin typeface="Inter Bold" pitchFamily="34" charset="0"/>
                <a:ea typeface="Inter Bold" pitchFamily="34" charset="-122"/>
                <a:cs typeface="Inter Bold" pitchFamily="34" charset="-120"/>
              </a:rPr>
              <a:t>Salunkhe</a:t>
            </a:r>
            <a:endParaRPr lang="en-US" sz="2200" dirty="0"/>
          </a:p>
        </p:txBody>
      </p:sp>
      <p:sp>
        <p:nvSpPr>
          <p:cNvPr id="13" name="Shape 2"/>
          <p:cNvSpPr/>
          <p:nvPr/>
        </p:nvSpPr>
        <p:spPr>
          <a:xfrm>
            <a:off x="6280190" y="7061478"/>
            <a:ext cx="362903" cy="362903"/>
          </a:xfrm>
          <a:prstGeom prst="roundRect">
            <a:avLst>
              <a:gd name="adj" fmla="val 25194296"/>
            </a:avLst>
          </a:prstGeom>
          <a:solidFill>
            <a:srgbClr val="8A9F8A"/>
          </a:solidFill>
          <a:ln w="7620">
            <a:solidFill>
              <a:srgbClr val="FFFFFF"/>
            </a:solidFill>
            <a:prstDash val="solid"/>
          </a:ln>
        </p:spPr>
      </p:sp>
      <p:sp>
        <p:nvSpPr>
          <p:cNvPr id="14" name="Text 4"/>
          <p:cNvSpPr/>
          <p:nvPr/>
        </p:nvSpPr>
        <p:spPr>
          <a:xfrm>
            <a:off x="6756440" y="7044571"/>
            <a:ext cx="1889998" cy="396835"/>
          </a:xfrm>
          <a:prstGeom prst="rect">
            <a:avLst/>
          </a:prstGeom>
          <a:noFill/>
          <a:ln/>
        </p:spPr>
        <p:txBody>
          <a:bodyPr wrap="none" lIns="0" tIns="0" rIns="0" bIns="0" rtlCol="0" anchor="t"/>
          <a:lstStyle/>
          <a:p>
            <a:pPr marL="0" indent="0" algn="l">
              <a:lnSpc>
                <a:spcPts val="3100"/>
              </a:lnSpc>
              <a:buNone/>
            </a:pPr>
            <a:r>
              <a:rPr lang="en-US" sz="2200" b="1" dirty="0" smtClean="0">
                <a:solidFill>
                  <a:srgbClr val="272525"/>
                </a:solidFill>
                <a:latin typeface="Inter Bold" pitchFamily="34" charset="0"/>
                <a:ea typeface="Inter Bold" pitchFamily="34" charset="-122"/>
                <a:cs typeface="Inter Bold" pitchFamily="34" charset="-120"/>
              </a:rPr>
              <a:t>Prateek Bajpai</a:t>
            </a:r>
            <a:endParaRPr lang="en-US" sz="2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136397" y="619363"/>
            <a:ext cx="3863679" cy="736759"/>
          </a:xfrm>
          <a:prstGeom prst="rect">
            <a:avLst/>
          </a:prstGeom>
          <a:noFill/>
          <a:ln/>
        </p:spPr>
        <p:txBody>
          <a:bodyPr wrap="none" lIns="0" tIns="0" rIns="0" bIns="0" rtlCol="0" anchor="t"/>
          <a:lstStyle/>
          <a:p>
            <a:pPr marL="0" indent="0" algn="l">
              <a:lnSpc>
                <a:spcPts val="5800"/>
              </a:lnSpc>
              <a:buNone/>
            </a:pPr>
            <a:r>
              <a:rPr lang="en-US" sz="4600" b="1" dirty="0" smtClean="0">
                <a:solidFill>
                  <a:srgbClr val="000000"/>
                </a:solidFill>
                <a:latin typeface="Petrona Bold" pitchFamily="34" charset="0"/>
                <a:ea typeface="Petrona Bold" pitchFamily="34" charset="-122"/>
                <a:cs typeface="Petrona Bold" pitchFamily="34" charset="-120"/>
              </a:rPr>
              <a:t>Hashtag War </a:t>
            </a:r>
            <a:endParaRPr lang="en-US" sz="4600" dirty="0"/>
          </a:p>
        </p:txBody>
      </p:sp>
      <p:pic>
        <p:nvPicPr>
          <p:cNvPr id="25" name="Picture 24"/>
          <p:cNvPicPr>
            <a:picLocks noChangeAspect="1"/>
          </p:cNvPicPr>
          <p:nvPr/>
        </p:nvPicPr>
        <p:blipFill>
          <a:blip r:embed="rId3"/>
          <a:stretch>
            <a:fillRect/>
          </a:stretch>
        </p:blipFill>
        <p:spPr>
          <a:xfrm>
            <a:off x="12798771" y="7751116"/>
            <a:ext cx="1754139" cy="431990"/>
          </a:xfrm>
          <a:prstGeom prst="rect">
            <a:avLst/>
          </a:prstGeom>
        </p:spPr>
      </p:pic>
      <p:pic>
        <p:nvPicPr>
          <p:cNvPr id="26" name="Picture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8545" y="1356122"/>
            <a:ext cx="8659385" cy="5001778"/>
          </a:xfrm>
          <a:prstGeom prst="rect">
            <a:avLst/>
          </a:prstGeom>
          <a:ln>
            <a:solidFill>
              <a:schemeClr val="accent1"/>
            </a:solidFill>
          </a:ln>
        </p:spPr>
      </p:pic>
      <p:pic>
        <p:nvPicPr>
          <p:cNvPr id="28" name="Picture 27"/>
          <p:cNvPicPr>
            <a:picLocks noChangeAspect="1"/>
          </p:cNvPicPr>
          <p:nvPr/>
        </p:nvPicPr>
        <p:blipFill>
          <a:blip r:embed="rId5"/>
          <a:stretch>
            <a:fillRect/>
          </a:stretch>
        </p:blipFill>
        <p:spPr>
          <a:xfrm>
            <a:off x="715932" y="1356122"/>
            <a:ext cx="4475999" cy="6577536"/>
          </a:xfrm>
          <a:prstGeom prst="rect">
            <a:avLst/>
          </a:prstGeom>
          <a:ln>
            <a:solidFill>
              <a:schemeClr val="accent1"/>
            </a:solidFill>
          </a:ln>
        </p:spPr>
      </p:pic>
      <p:sp>
        <p:nvSpPr>
          <p:cNvPr id="29" name="Text 0"/>
          <p:cNvSpPr/>
          <p:nvPr/>
        </p:nvSpPr>
        <p:spPr>
          <a:xfrm>
            <a:off x="890357" y="619363"/>
            <a:ext cx="3863679" cy="736759"/>
          </a:xfrm>
          <a:prstGeom prst="rect">
            <a:avLst/>
          </a:prstGeom>
          <a:noFill/>
          <a:ln/>
        </p:spPr>
        <p:txBody>
          <a:bodyPr wrap="none" lIns="0" tIns="0" rIns="0" bIns="0" rtlCol="0" anchor="t"/>
          <a:lstStyle/>
          <a:p>
            <a:pPr marL="0" indent="0" algn="ctr">
              <a:lnSpc>
                <a:spcPts val="5800"/>
              </a:lnSpc>
              <a:buNone/>
            </a:pPr>
            <a:r>
              <a:rPr lang="en-US" sz="4600" b="1" dirty="0" smtClean="0">
                <a:solidFill>
                  <a:srgbClr val="000000"/>
                </a:solidFill>
                <a:latin typeface="Petrona Bold" pitchFamily="34" charset="0"/>
                <a:ea typeface="Petrona Bold" pitchFamily="34" charset="-122"/>
                <a:cs typeface="Petrona Bold" pitchFamily="34" charset="-120"/>
              </a:rPr>
              <a:t>Top 7</a:t>
            </a:r>
            <a:endParaRPr lang="en-US" sz="4600" dirty="0"/>
          </a:p>
        </p:txBody>
      </p:sp>
    </p:spTree>
    <p:extLst>
      <p:ext uri="{BB962C8B-B14F-4D97-AF65-F5344CB8AC3E}">
        <p14:creationId xmlns:p14="http://schemas.microsoft.com/office/powerpoint/2010/main" val="36877042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8136397" y="619363"/>
            <a:ext cx="5719088" cy="736759"/>
          </a:xfrm>
          <a:prstGeom prst="rect">
            <a:avLst/>
          </a:prstGeom>
          <a:noFill/>
          <a:ln/>
        </p:spPr>
        <p:txBody>
          <a:bodyPr wrap="none" lIns="0" tIns="0" rIns="0" bIns="0" rtlCol="0" anchor="t"/>
          <a:lstStyle/>
          <a:p>
            <a:pPr marL="0" indent="0" algn="l">
              <a:lnSpc>
                <a:spcPts val="5800"/>
              </a:lnSpc>
              <a:buNone/>
            </a:pPr>
            <a:r>
              <a:rPr lang="en-US" sz="4600" b="1" dirty="0" smtClean="0">
                <a:solidFill>
                  <a:srgbClr val="000000"/>
                </a:solidFill>
                <a:latin typeface="Petrona Bold" pitchFamily="34" charset="0"/>
                <a:ea typeface="Petrona Bold" pitchFamily="34" charset="-122"/>
                <a:cs typeface="Petrona Bold" pitchFamily="34" charset="-120"/>
              </a:rPr>
              <a:t>Engaging Keywords</a:t>
            </a:r>
            <a:endParaRPr lang="en-US" sz="4600" dirty="0"/>
          </a:p>
        </p:txBody>
      </p:sp>
      <p:pic>
        <p:nvPicPr>
          <p:cNvPr id="25" name="Picture 24"/>
          <p:cNvPicPr>
            <a:picLocks noChangeAspect="1"/>
          </p:cNvPicPr>
          <p:nvPr/>
        </p:nvPicPr>
        <p:blipFill>
          <a:blip r:embed="rId3"/>
          <a:stretch>
            <a:fillRect/>
          </a:stretch>
        </p:blipFill>
        <p:spPr>
          <a:xfrm>
            <a:off x="12798771" y="7751116"/>
            <a:ext cx="1754139" cy="431990"/>
          </a:xfrm>
          <a:prstGeom prst="rect">
            <a:avLst/>
          </a:prstGeom>
        </p:spPr>
      </p:pic>
      <p:sp>
        <p:nvSpPr>
          <p:cNvPr id="29" name="Text 0"/>
          <p:cNvSpPr/>
          <p:nvPr/>
        </p:nvSpPr>
        <p:spPr>
          <a:xfrm>
            <a:off x="1437068" y="619363"/>
            <a:ext cx="4828518" cy="736759"/>
          </a:xfrm>
          <a:prstGeom prst="rect">
            <a:avLst/>
          </a:prstGeom>
          <a:noFill/>
          <a:ln/>
        </p:spPr>
        <p:txBody>
          <a:bodyPr wrap="none" lIns="0" tIns="0" rIns="0" bIns="0" rtlCol="0" anchor="t"/>
          <a:lstStyle/>
          <a:p>
            <a:pPr marL="0" indent="0" algn="ctr">
              <a:lnSpc>
                <a:spcPts val="5800"/>
              </a:lnSpc>
              <a:buNone/>
            </a:pPr>
            <a:r>
              <a:rPr lang="en-US" sz="4600" b="1" dirty="0" smtClean="0">
                <a:solidFill>
                  <a:srgbClr val="000000"/>
                </a:solidFill>
                <a:latin typeface="Petrona Bold" pitchFamily="34" charset="0"/>
                <a:ea typeface="Petrona Bold" pitchFamily="34" charset="-122"/>
                <a:cs typeface="Petrona Bold" pitchFamily="34" charset="-120"/>
              </a:rPr>
              <a:t>Modi VS Rahul</a:t>
            </a:r>
            <a:endParaRPr lang="en-US" sz="46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956" y="1546273"/>
            <a:ext cx="6958742" cy="4147129"/>
          </a:xfrm>
          <a:prstGeom prst="rect">
            <a:avLst/>
          </a:prstGeom>
          <a:ln>
            <a:solidFill>
              <a:schemeClr val="accent1"/>
            </a:solidFill>
          </a:ln>
        </p:spPr>
      </p:pic>
      <p:pic>
        <p:nvPicPr>
          <p:cNvPr id="4" name="Picture 3"/>
          <p:cNvPicPr>
            <a:picLocks noChangeAspect="1"/>
          </p:cNvPicPr>
          <p:nvPr/>
        </p:nvPicPr>
        <p:blipFill rotWithShape="1">
          <a:blip r:embed="rId5"/>
          <a:srcRect l="3202" t="17200" r="4418"/>
          <a:stretch/>
        </p:blipFill>
        <p:spPr>
          <a:xfrm>
            <a:off x="371956" y="5883553"/>
            <a:ext cx="5182635" cy="1363851"/>
          </a:xfrm>
          <a:prstGeom prst="rect">
            <a:avLst/>
          </a:prstGeom>
          <a:ln>
            <a:solidFill>
              <a:schemeClr val="accent1"/>
            </a:solidFill>
          </a:ln>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10683" y="1546272"/>
            <a:ext cx="6968505" cy="4147130"/>
          </a:xfrm>
          <a:prstGeom prst="rect">
            <a:avLst/>
          </a:prstGeom>
          <a:ln>
            <a:solidFill>
              <a:schemeClr val="accent1"/>
            </a:solidFill>
          </a:ln>
        </p:spPr>
      </p:pic>
      <p:sp>
        <p:nvSpPr>
          <p:cNvPr id="11" name="Shape 7"/>
          <p:cNvSpPr/>
          <p:nvPr/>
        </p:nvSpPr>
        <p:spPr>
          <a:xfrm>
            <a:off x="6186987" y="5883552"/>
            <a:ext cx="8192201" cy="2144570"/>
          </a:xfrm>
          <a:prstGeom prst="roundRect">
            <a:avLst>
              <a:gd name="adj" fmla="val 7110"/>
            </a:avLst>
          </a:prstGeom>
          <a:solidFill>
            <a:srgbClr val="CCEEFF"/>
          </a:solidFill>
          <a:ln w="7620">
            <a:solidFill>
              <a:srgbClr val="B2D4E5"/>
            </a:solidFill>
            <a:prstDash val="solid"/>
          </a:ln>
        </p:spPr>
      </p:sp>
      <p:sp>
        <p:nvSpPr>
          <p:cNvPr id="12" name="Text 8"/>
          <p:cNvSpPr/>
          <p:nvPr/>
        </p:nvSpPr>
        <p:spPr>
          <a:xfrm>
            <a:off x="7410683" y="6000769"/>
            <a:ext cx="6566159" cy="1910136"/>
          </a:xfrm>
          <a:prstGeom prst="rect">
            <a:avLst/>
          </a:prstGeom>
          <a:noFill/>
          <a:ln/>
        </p:spPr>
        <p:txBody>
          <a:bodyPr wrap="none" lIns="0" tIns="0" rIns="0" bIns="0" rtlCol="0" anchor="t"/>
          <a:lstStyle/>
          <a:p>
            <a:pPr algn="just">
              <a:lnSpc>
                <a:spcPts val="2900"/>
              </a:lnSpc>
            </a:pPr>
            <a:r>
              <a:rPr lang="en-US" sz="1600" b="1" dirty="0" smtClean="0">
                <a:solidFill>
                  <a:srgbClr val="272525"/>
                </a:solidFill>
                <a:latin typeface="Petrona Bold" pitchFamily="34" charset="0"/>
                <a:ea typeface="Petrona Bold" pitchFamily="34" charset="-122"/>
                <a:cs typeface="Petrona Bold" pitchFamily="34" charset="-120"/>
              </a:rPr>
              <a:t>Although #</a:t>
            </a:r>
            <a:r>
              <a:rPr lang="en-US" sz="1600" b="1" dirty="0" err="1" smtClean="0">
                <a:solidFill>
                  <a:srgbClr val="272525"/>
                </a:solidFill>
                <a:latin typeface="Petrona Bold" pitchFamily="34" charset="0"/>
                <a:ea typeface="Petrona Bold" pitchFamily="34" charset="-122"/>
                <a:cs typeface="Petrona Bold" pitchFamily="34" charset="-120"/>
              </a:rPr>
              <a:t>rahulgandhi</a:t>
            </a:r>
            <a:r>
              <a:rPr lang="en-US" sz="1600" b="1" dirty="0" smtClean="0">
                <a:solidFill>
                  <a:srgbClr val="272525"/>
                </a:solidFill>
                <a:latin typeface="Petrona Bold" pitchFamily="34" charset="0"/>
                <a:ea typeface="Petrona Bold" pitchFamily="34" charset="-122"/>
                <a:cs typeface="Petrona Bold" pitchFamily="34" charset="-120"/>
              </a:rPr>
              <a:t> has more tweets, the sentiment is </a:t>
            </a:r>
          </a:p>
          <a:p>
            <a:pPr algn="just">
              <a:lnSpc>
                <a:spcPts val="2900"/>
              </a:lnSpc>
            </a:pPr>
            <a:r>
              <a:rPr lang="en-US" sz="1600" b="1" dirty="0" smtClean="0">
                <a:solidFill>
                  <a:srgbClr val="272525"/>
                </a:solidFill>
                <a:latin typeface="Petrona Bold" pitchFamily="34" charset="0"/>
                <a:ea typeface="Petrona Bold" pitchFamily="34" charset="-122"/>
                <a:cs typeface="Petrona Bold" pitchFamily="34" charset="-120"/>
              </a:rPr>
              <a:t>less positive on average.</a:t>
            </a:r>
          </a:p>
          <a:p>
            <a:pPr algn="just">
              <a:lnSpc>
                <a:spcPts val="2900"/>
              </a:lnSpc>
            </a:pPr>
            <a:endParaRPr lang="en-US" sz="1600" b="1" dirty="0" smtClean="0">
              <a:solidFill>
                <a:srgbClr val="272525"/>
              </a:solidFill>
              <a:latin typeface="Petrona Bold" pitchFamily="34" charset="0"/>
              <a:ea typeface="Petrona Bold" pitchFamily="34" charset="-122"/>
              <a:cs typeface="Petrona Bold" pitchFamily="34" charset="-120"/>
            </a:endParaRPr>
          </a:p>
          <a:p>
            <a:pPr algn="just">
              <a:lnSpc>
                <a:spcPts val="2900"/>
              </a:lnSpc>
            </a:pPr>
            <a:r>
              <a:rPr lang="en-US" sz="1600" b="1" dirty="0" smtClean="0">
                <a:solidFill>
                  <a:srgbClr val="272525"/>
                </a:solidFill>
                <a:latin typeface="Petrona Bold" pitchFamily="34" charset="0"/>
                <a:ea typeface="Petrona Bold" pitchFamily="34" charset="-122"/>
                <a:cs typeface="Petrona Bold" pitchFamily="34" charset="-120"/>
              </a:rPr>
              <a:t>This suggests that discussions involving #</a:t>
            </a:r>
            <a:r>
              <a:rPr lang="en-US" sz="1600" b="1" dirty="0" err="1" smtClean="0">
                <a:solidFill>
                  <a:srgbClr val="272525"/>
                </a:solidFill>
                <a:latin typeface="Petrona Bold" pitchFamily="34" charset="0"/>
                <a:ea typeface="Petrona Bold" pitchFamily="34" charset="-122"/>
                <a:cs typeface="Petrona Bold" pitchFamily="34" charset="-120"/>
              </a:rPr>
              <a:t>modi</a:t>
            </a:r>
            <a:r>
              <a:rPr lang="en-US" sz="1600" b="1" dirty="0" smtClean="0">
                <a:solidFill>
                  <a:srgbClr val="272525"/>
                </a:solidFill>
                <a:latin typeface="Petrona Bold" pitchFamily="34" charset="0"/>
                <a:ea typeface="Petrona Bold" pitchFamily="34" charset="-122"/>
                <a:cs typeface="Petrona Bold" pitchFamily="34" charset="-120"/>
              </a:rPr>
              <a:t> are relatively </a:t>
            </a:r>
          </a:p>
          <a:p>
            <a:pPr algn="just">
              <a:lnSpc>
                <a:spcPts val="2900"/>
              </a:lnSpc>
            </a:pPr>
            <a:r>
              <a:rPr lang="en-US" sz="1600" b="1" dirty="0" smtClean="0">
                <a:solidFill>
                  <a:srgbClr val="272525"/>
                </a:solidFill>
                <a:latin typeface="Petrona Bold" pitchFamily="34" charset="0"/>
                <a:ea typeface="Petrona Bold" pitchFamily="34" charset="-122"/>
                <a:cs typeface="Petrona Bold" pitchFamily="34" charset="-120"/>
              </a:rPr>
              <a:t>more favorable or optimistic in tone.</a:t>
            </a:r>
            <a:endParaRPr lang="en-US" sz="1600" dirty="0"/>
          </a:p>
        </p:txBody>
      </p:sp>
    </p:spTree>
    <p:extLst>
      <p:ext uri="{BB962C8B-B14F-4D97-AF65-F5344CB8AC3E}">
        <p14:creationId xmlns:p14="http://schemas.microsoft.com/office/powerpoint/2010/main" val="35438807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256669" y="940994"/>
            <a:ext cx="4104308"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User Behavior</a:t>
            </a:r>
            <a:endParaRPr lang="en-US" sz="4650" dirty="0"/>
          </a:p>
        </p:txBody>
      </p:sp>
      <p:sp>
        <p:nvSpPr>
          <p:cNvPr id="3" name="Text 1"/>
          <p:cNvSpPr/>
          <p:nvPr/>
        </p:nvSpPr>
        <p:spPr>
          <a:xfrm>
            <a:off x="1715453" y="3301365"/>
            <a:ext cx="2977039" cy="372070"/>
          </a:xfrm>
          <a:prstGeom prst="rect">
            <a:avLst/>
          </a:prstGeom>
          <a:noFill/>
          <a:ln/>
        </p:spPr>
        <p:txBody>
          <a:bodyPr wrap="none" lIns="0" tIns="0" rIns="0" bIns="0" rtlCol="0" anchor="t"/>
          <a:lstStyle/>
          <a:p>
            <a:pPr marL="0" indent="0" algn="r">
              <a:lnSpc>
                <a:spcPts val="2900"/>
              </a:lnSpc>
              <a:buNone/>
            </a:pPr>
            <a:r>
              <a:rPr lang="en-US" sz="2300" b="1" dirty="0">
                <a:solidFill>
                  <a:srgbClr val="272525"/>
                </a:solidFill>
                <a:latin typeface="Petrona Bold" pitchFamily="34" charset="0"/>
                <a:ea typeface="Petrona Bold" pitchFamily="34" charset="-122"/>
                <a:cs typeface="Petrona Bold" pitchFamily="34" charset="-120"/>
              </a:rPr>
              <a:t>Engagement Patterns</a:t>
            </a:r>
            <a:endParaRPr lang="en-US" sz="2300" dirty="0"/>
          </a:p>
        </p:txBody>
      </p:sp>
      <p:pic>
        <p:nvPicPr>
          <p:cNvPr id="4" name="Image 0" descr="preencoded.png"/>
          <p:cNvPicPr>
            <a:picLocks noChangeAspect="1"/>
          </p:cNvPicPr>
          <p:nvPr/>
        </p:nvPicPr>
        <p:blipFill>
          <a:blip r:embed="rId3"/>
          <a:stretch>
            <a:fillRect/>
          </a:stretch>
        </p:blipFill>
        <p:spPr>
          <a:xfrm>
            <a:off x="5032653" y="2431256"/>
            <a:ext cx="4564975" cy="4564975"/>
          </a:xfrm>
          <a:prstGeom prst="rect">
            <a:avLst/>
          </a:prstGeom>
        </p:spPr>
      </p:pic>
      <p:sp>
        <p:nvSpPr>
          <p:cNvPr id="5" name="Text 2"/>
          <p:cNvSpPr/>
          <p:nvPr/>
        </p:nvSpPr>
        <p:spPr>
          <a:xfrm>
            <a:off x="6226731" y="3194328"/>
            <a:ext cx="339328" cy="424220"/>
          </a:xfrm>
          <a:prstGeom prst="rect">
            <a:avLst/>
          </a:prstGeom>
          <a:noFill/>
          <a:ln/>
        </p:spPr>
        <p:txBody>
          <a:bodyPr wrap="none" lIns="0" tIns="0" rIns="0" bIns="0" rtlCol="0" anchor="t"/>
          <a:lstStyle/>
          <a:p>
            <a:pPr marL="0" indent="0" algn="l">
              <a:lnSpc>
                <a:spcPts val="4250"/>
              </a:lnSpc>
              <a:buNone/>
            </a:pPr>
            <a:r>
              <a:rPr lang="en-US" sz="2650" b="1" dirty="0">
                <a:solidFill>
                  <a:srgbClr val="272525"/>
                </a:solidFill>
                <a:latin typeface="Petrona Bold" pitchFamily="34" charset="0"/>
                <a:ea typeface="Petrona Bold" pitchFamily="34" charset="-122"/>
                <a:cs typeface="Petrona Bold" pitchFamily="34" charset="-120"/>
              </a:rPr>
              <a:t>1</a:t>
            </a:r>
            <a:endParaRPr lang="en-US" sz="2650" dirty="0"/>
          </a:p>
        </p:txBody>
      </p:sp>
      <p:sp>
        <p:nvSpPr>
          <p:cNvPr id="6" name="Text 3"/>
          <p:cNvSpPr/>
          <p:nvPr/>
        </p:nvSpPr>
        <p:spPr>
          <a:xfrm>
            <a:off x="9937790" y="330136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Network Affiliations</a:t>
            </a:r>
            <a:endParaRPr lang="en-US" sz="2300" dirty="0"/>
          </a:p>
        </p:txBody>
      </p:sp>
      <p:pic>
        <p:nvPicPr>
          <p:cNvPr id="7" name="Image 1" descr="preencoded.png"/>
          <p:cNvPicPr>
            <a:picLocks noChangeAspect="1"/>
          </p:cNvPicPr>
          <p:nvPr/>
        </p:nvPicPr>
        <p:blipFill>
          <a:blip r:embed="rId4"/>
          <a:stretch>
            <a:fillRect/>
          </a:stretch>
        </p:blipFill>
        <p:spPr>
          <a:xfrm>
            <a:off x="5032653" y="2431256"/>
            <a:ext cx="4564975" cy="4564975"/>
          </a:xfrm>
          <a:prstGeom prst="rect">
            <a:avLst/>
          </a:prstGeom>
        </p:spPr>
      </p:pic>
      <p:sp>
        <p:nvSpPr>
          <p:cNvPr id="8" name="Text 4"/>
          <p:cNvSpPr/>
          <p:nvPr/>
        </p:nvSpPr>
        <p:spPr>
          <a:xfrm>
            <a:off x="8452604" y="3582829"/>
            <a:ext cx="339328" cy="424220"/>
          </a:xfrm>
          <a:prstGeom prst="rect">
            <a:avLst/>
          </a:prstGeom>
          <a:noFill/>
          <a:ln/>
        </p:spPr>
        <p:txBody>
          <a:bodyPr wrap="none" lIns="0" tIns="0" rIns="0" bIns="0" rtlCol="0" anchor="t"/>
          <a:lstStyle/>
          <a:p>
            <a:pPr marL="0" indent="0" algn="l">
              <a:lnSpc>
                <a:spcPts val="4250"/>
              </a:lnSpc>
              <a:buNone/>
            </a:pPr>
            <a:r>
              <a:rPr lang="en-US" sz="2650" b="1" dirty="0">
                <a:solidFill>
                  <a:srgbClr val="272525"/>
                </a:solidFill>
                <a:latin typeface="Petrona Bold" pitchFamily="34" charset="0"/>
                <a:ea typeface="Petrona Bold" pitchFamily="34" charset="-122"/>
                <a:cs typeface="Petrona Bold" pitchFamily="34" charset="-120"/>
              </a:rPr>
              <a:t>2</a:t>
            </a:r>
            <a:endParaRPr lang="en-US" sz="2650" dirty="0"/>
          </a:p>
        </p:txBody>
      </p:sp>
      <p:sp>
        <p:nvSpPr>
          <p:cNvPr id="9" name="Text 5"/>
          <p:cNvSpPr/>
          <p:nvPr/>
        </p:nvSpPr>
        <p:spPr>
          <a:xfrm>
            <a:off x="9937790" y="5753933"/>
            <a:ext cx="3014663"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Emotional Expression</a:t>
            </a:r>
            <a:endParaRPr lang="en-US" sz="2300" dirty="0"/>
          </a:p>
        </p:txBody>
      </p:sp>
      <p:pic>
        <p:nvPicPr>
          <p:cNvPr id="10" name="Image 2" descr="preencoded.png"/>
          <p:cNvPicPr>
            <a:picLocks noChangeAspect="1"/>
          </p:cNvPicPr>
          <p:nvPr/>
        </p:nvPicPr>
        <p:blipFill>
          <a:blip r:embed="rId5"/>
          <a:stretch>
            <a:fillRect/>
          </a:stretch>
        </p:blipFill>
        <p:spPr>
          <a:xfrm>
            <a:off x="5032653" y="2431256"/>
            <a:ext cx="4564975" cy="4564975"/>
          </a:xfrm>
          <a:prstGeom prst="rect">
            <a:avLst/>
          </a:prstGeom>
        </p:spPr>
      </p:pic>
      <p:sp>
        <p:nvSpPr>
          <p:cNvPr id="11" name="Text 6"/>
          <p:cNvSpPr/>
          <p:nvPr/>
        </p:nvSpPr>
        <p:spPr>
          <a:xfrm>
            <a:off x="8064103" y="5808702"/>
            <a:ext cx="339328" cy="424220"/>
          </a:xfrm>
          <a:prstGeom prst="rect">
            <a:avLst/>
          </a:prstGeom>
          <a:noFill/>
          <a:ln/>
        </p:spPr>
        <p:txBody>
          <a:bodyPr wrap="none" lIns="0" tIns="0" rIns="0" bIns="0" rtlCol="0" anchor="t"/>
          <a:lstStyle/>
          <a:p>
            <a:pPr marL="0" indent="0" algn="l">
              <a:lnSpc>
                <a:spcPts val="4250"/>
              </a:lnSpc>
              <a:buNone/>
            </a:pPr>
            <a:r>
              <a:rPr lang="en-US" sz="2650" b="1" dirty="0">
                <a:solidFill>
                  <a:srgbClr val="272525"/>
                </a:solidFill>
                <a:latin typeface="Petrona Bold" pitchFamily="34" charset="0"/>
                <a:ea typeface="Petrona Bold" pitchFamily="34" charset="-122"/>
                <a:cs typeface="Petrona Bold" pitchFamily="34" charset="-120"/>
              </a:rPr>
              <a:t>3</a:t>
            </a:r>
            <a:endParaRPr lang="en-US" sz="2650" dirty="0"/>
          </a:p>
        </p:txBody>
      </p:sp>
      <p:sp>
        <p:nvSpPr>
          <p:cNvPr id="12" name="Text 7"/>
          <p:cNvSpPr/>
          <p:nvPr/>
        </p:nvSpPr>
        <p:spPr>
          <a:xfrm>
            <a:off x="1715453" y="5753933"/>
            <a:ext cx="2977039" cy="372070"/>
          </a:xfrm>
          <a:prstGeom prst="rect">
            <a:avLst/>
          </a:prstGeom>
          <a:noFill/>
          <a:ln/>
        </p:spPr>
        <p:txBody>
          <a:bodyPr wrap="none" lIns="0" tIns="0" rIns="0" bIns="0" rtlCol="0" anchor="t"/>
          <a:lstStyle/>
          <a:p>
            <a:pPr marL="0" indent="0" algn="r">
              <a:lnSpc>
                <a:spcPts val="2900"/>
              </a:lnSpc>
              <a:buNone/>
            </a:pPr>
            <a:r>
              <a:rPr lang="en-US" sz="2300" b="1" dirty="0">
                <a:solidFill>
                  <a:srgbClr val="272525"/>
                </a:solidFill>
                <a:latin typeface="Petrona Bold" pitchFamily="34" charset="0"/>
                <a:ea typeface="Petrona Bold" pitchFamily="34" charset="-122"/>
                <a:cs typeface="Petrona Bold" pitchFamily="34" charset="-120"/>
              </a:rPr>
              <a:t>Influence Metrics</a:t>
            </a:r>
            <a:endParaRPr lang="en-US" sz="2300" dirty="0"/>
          </a:p>
        </p:txBody>
      </p:sp>
      <p:pic>
        <p:nvPicPr>
          <p:cNvPr id="13" name="Image 3" descr="preencoded.png"/>
          <p:cNvPicPr>
            <a:picLocks noChangeAspect="1"/>
          </p:cNvPicPr>
          <p:nvPr/>
        </p:nvPicPr>
        <p:blipFill>
          <a:blip r:embed="rId6"/>
          <a:stretch>
            <a:fillRect/>
          </a:stretch>
        </p:blipFill>
        <p:spPr>
          <a:xfrm>
            <a:off x="5032653" y="2431256"/>
            <a:ext cx="4564975" cy="4564975"/>
          </a:xfrm>
          <a:prstGeom prst="rect">
            <a:avLst/>
          </a:prstGeom>
        </p:spPr>
      </p:pic>
      <p:sp>
        <p:nvSpPr>
          <p:cNvPr id="14" name="Text 8"/>
          <p:cNvSpPr/>
          <p:nvPr/>
        </p:nvSpPr>
        <p:spPr>
          <a:xfrm>
            <a:off x="5838230" y="5420201"/>
            <a:ext cx="339328" cy="424220"/>
          </a:xfrm>
          <a:prstGeom prst="rect">
            <a:avLst/>
          </a:prstGeom>
          <a:noFill/>
          <a:ln/>
        </p:spPr>
        <p:txBody>
          <a:bodyPr wrap="none" lIns="0" tIns="0" rIns="0" bIns="0" rtlCol="0" anchor="t"/>
          <a:lstStyle/>
          <a:p>
            <a:pPr marL="0" indent="0" algn="l">
              <a:lnSpc>
                <a:spcPts val="4250"/>
              </a:lnSpc>
              <a:buNone/>
            </a:pPr>
            <a:r>
              <a:rPr lang="en-US" sz="2650" b="1" dirty="0">
                <a:solidFill>
                  <a:srgbClr val="272525"/>
                </a:solidFill>
                <a:latin typeface="Petrona Bold" pitchFamily="34" charset="0"/>
                <a:ea typeface="Petrona Bold" pitchFamily="34" charset="-122"/>
                <a:cs typeface="Petrona Bold" pitchFamily="34" charset="-120"/>
              </a:rPr>
              <a:t>4</a:t>
            </a:r>
            <a:endParaRPr lang="en-US" sz="2650" dirty="0"/>
          </a:p>
        </p:txBody>
      </p:sp>
      <p:pic>
        <p:nvPicPr>
          <p:cNvPr id="15" name="Picture 14"/>
          <p:cNvPicPr>
            <a:picLocks noChangeAspect="1"/>
          </p:cNvPicPr>
          <p:nvPr/>
        </p:nvPicPr>
        <p:blipFill>
          <a:blip r:embed="rId7"/>
          <a:stretch>
            <a:fillRect/>
          </a:stretch>
        </p:blipFill>
        <p:spPr>
          <a:xfrm>
            <a:off x="12798771" y="7751116"/>
            <a:ext cx="1754139" cy="43199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163961"/>
            <a:ext cx="6850856"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Insights &amp; Interpretation</a:t>
            </a:r>
            <a:endParaRPr lang="en-US" sz="4650" dirty="0"/>
          </a:p>
        </p:txBody>
      </p:sp>
      <p:sp>
        <p:nvSpPr>
          <p:cNvPr id="3" name="Shape 1"/>
          <p:cNvSpPr/>
          <p:nvPr/>
        </p:nvSpPr>
        <p:spPr>
          <a:xfrm>
            <a:off x="793790" y="3361849"/>
            <a:ext cx="2173724" cy="825698"/>
          </a:xfrm>
          <a:prstGeom prst="roundRect">
            <a:avLst>
              <a:gd name="adj" fmla="val 11538"/>
            </a:avLst>
          </a:prstGeom>
          <a:solidFill>
            <a:srgbClr val="CCEEFF"/>
          </a:solidFill>
          <a:ln w="7620">
            <a:solidFill>
              <a:srgbClr val="B2D4E5"/>
            </a:solidFill>
            <a:prstDash val="solid"/>
          </a:ln>
        </p:spPr>
      </p:sp>
      <p:sp>
        <p:nvSpPr>
          <p:cNvPr id="4" name="Text 2"/>
          <p:cNvSpPr/>
          <p:nvPr/>
        </p:nvSpPr>
        <p:spPr>
          <a:xfrm>
            <a:off x="1721167" y="3575328"/>
            <a:ext cx="318968" cy="398621"/>
          </a:xfrm>
          <a:prstGeom prst="rect">
            <a:avLst/>
          </a:prstGeom>
          <a:noFill/>
          <a:ln/>
        </p:spPr>
        <p:txBody>
          <a:bodyPr wrap="none" lIns="0" tIns="0" rIns="0" bIns="0" rtlCol="0" anchor="t"/>
          <a:lstStyle/>
          <a:p>
            <a:pPr marL="0" indent="0" algn="ctr">
              <a:lnSpc>
                <a:spcPts val="4000"/>
              </a:lnSpc>
              <a:buNone/>
            </a:pPr>
            <a:r>
              <a:rPr lang="en-US" sz="2500" b="1" dirty="0">
                <a:solidFill>
                  <a:srgbClr val="272525"/>
                </a:solidFill>
                <a:latin typeface="Petrona Bold" pitchFamily="34" charset="0"/>
                <a:ea typeface="Petrona Bold" pitchFamily="34" charset="-122"/>
                <a:cs typeface="Petrona Bold" pitchFamily="34" charset="-120"/>
              </a:rPr>
              <a:t>1</a:t>
            </a:r>
            <a:endParaRPr lang="en-US" sz="2500" dirty="0"/>
          </a:p>
        </p:txBody>
      </p:sp>
      <p:sp>
        <p:nvSpPr>
          <p:cNvPr id="5" name="Text 3"/>
          <p:cNvSpPr/>
          <p:nvPr/>
        </p:nvSpPr>
        <p:spPr>
          <a:xfrm>
            <a:off x="3194328" y="3588663"/>
            <a:ext cx="2703433"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Algorithms Amplify</a:t>
            </a:r>
            <a:endParaRPr lang="en-US" sz="2300" dirty="0"/>
          </a:p>
        </p:txBody>
      </p:sp>
      <p:sp>
        <p:nvSpPr>
          <p:cNvPr id="6" name="Shape 4"/>
          <p:cNvSpPr/>
          <p:nvPr/>
        </p:nvSpPr>
        <p:spPr>
          <a:xfrm>
            <a:off x="3080861" y="4172307"/>
            <a:ext cx="10642402" cy="15240"/>
          </a:xfrm>
          <a:prstGeom prst="roundRect">
            <a:avLst>
              <a:gd name="adj" fmla="val 625116"/>
            </a:avLst>
          </a:prstGeom>
          <a:solidFill>
            <a:srgbClr val="B2D4E5"/>
          </a:solidFill>
          <a:ln/>
        </p:spPr>
      </p:sp>
      <p:sp>
        <p:nvSpPr>
          <p:cNvPr id="7" name="Shape 5"/>
          <p:cNvSpPr/>
          <p:nvPr/>
        </p:nvSpPr>
        <p:spPr>
          <a:xfrm>
            <a:off x="793790" y="4300895"/>
            <a:ext cx="4347567" cy="825698"/>
          </a:xfrm>
          <a:prstGeom prst="roundRect">
            <a:avLst>
              <a:gd name="adj" fmla="val 11538"/>
            </a:avLst>
          </a:prstGeom>
          <a:solidFill>
            <a:srgbClr val="CCEEFF"/>
          </a:solidFill>
          <a:ln w="7620">
            <a:solidFill>
              <a:srgbClr val="B2D4E5"/>
            </a:solidFill>
            <a:prstDash val="solid"/>
          </a:ln>
        </p:spPr>
      </p:sp>
      <p:sp>
        <p:nvSpPr>
          <p:cNvPr id="8" name="Text 6"/>
          <p:cNvSpPr/>
          <p:nvPr/>
        </p:nvSpPr>
        <p:spPr>
          <a:xfrm>
            <a:off x="2808089" y="4514374"/>
            <a:ext cx="318968" cy="398621"/>
          </a:xfrm>
          <a:prstGeom prst="rect">
            <a:avLst/>
          </a:prstGeom>
          <a:noFill/>
          <a:ln/>
        </p:spPr>
        <p:txBody>
          <a:bodyPr wrap="none" lIns="0" tIns="0" rIns="0" bIns="0" rtlCol="0" anchor="t"/>
          <a:lstStyle/>
          <a:p>
            <a:pPr marL="0" indent="0" algn="ctr">
              <a:lnSpc>
                <a:spcPts val="4000"/>
              </a:lnSpc>
              <a:buNone/>
            </a:pPr>
            <a:r>
              <a:rPr lang="en-US" sz="2500" b="1" dirty="0">
                <a:solidFill>
                  <a:srgbClr val="272525"/>
                </a:solidFill>
                <a:latin typeface="Petrona Bold" pitchFamily="34" charset="0"/>
                <a:ea typeface="Petrona Bold" pitchFamily="34" charset="-122"/>
                <a:cs typeface="Petrona Bold" pitchFamily="34" charset="-120"/>
              </a:rPr>
              <a:t>2</a:t>
            </a:r>
            <a:endParaRPr lang="en-US" sz="2500" dirty="0"/>
          </a:p>
        </p:txBody>
      </p:sp>
      <p:sp>
        <p:nvSpPr>
          <p:cNvPr id="9" name="Text 7"/>
          <p:cNvSpPr/>
          <p:nvPr/>
        </p:nvSpPr>
        <p:spPr>
          <a:xfrm>
            <a:off x="5368171" y="4527709"/>
            <a:ext cx="3532703"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Echo Chambers Reinforce</a:t>
            </a:r>
            <a:endParaRPr lang="en-US" sz="2300" dirty="0"/>
          </a:p>
        </p:txBody>
      </p:sp>
      <p:sp>
        <p:nvSpPr>
          <p:cNvPr id="10" name="Shape 8"/>
          <p:cNvSpPr/>
          <p:nvPr/>
        </p:nvSpPr>
        <p:spPr>
          <a:xfrm>
            <a:off x="5254704" y="5111353"/>
            <a:ext cx="8468558" cy="15240"/>
          </a:xfrm>
          <a:prstGeom prst="roundRect">
            <a:avLst>
              <a:gd name="adj" fmla="val 625116"/>
            </a:avLst>
          </a:prstGeom>
          <a:solidFill>
            <a:srgbClr val="B2D4E5"/>
          </a:solidFill>
          <a:ln/>
        </p:spPr>
      </p:sp>
      <p:sp>
        <p:nvSpPr>
          <p:cNvPr id="11" name="Shape 9"/>
          <p:cNvSpPr/>
          <p:nvPr/>
        </p:nvSpPr>
        <p:spPr>
          <a:xfrm>
            <a:off x="793790" y="5239941"/>
            <a:ext cx="6521410" cy="825698"/>
          </a:xfrm>
          <a:prstGeom prst="roundRect">
            <a:avLst>
              <a:gd name="adj" fmla="val 11538"/>
            </a:avLst>
          </a:prstGeom>
          <a:solidFill>
            <a:srgbClr val="CCEEFF"/>
          </a:solidFill>
          <a:ln w="7620">
            <a:solidFill>
              <a:srgbClr val="B2D4E5"/>
            </a:solidFill>
            <a:prstDash val="solid"/>
          </a:ln>
        </p:spPr>
      </p:sp>
      <p:sp>
        <p:nvSpPr>
          <p:cNvPr id="12" name="Text 10"/>
          <p:cNvSpPr/>
          <p:nvPr/>
        </p:nvSpPr>
        <p:spPr>
          <a:xfrm>
            <a:off x="3895011" y="5453420"/>
            <a:ext cx="318968" cy="398621"/>
          </a:xfrm>
          <a:prstGeom prst="rect">
            <a:avLst/>
          </a:prstGeom>
          <a:noFill/>
          <a:ln/>
        </p:spPr>
        <p:txBody>
          <a:bodyPr wrap="none" lIns="0" tIns="0" rIns="0" bIns="0" rtlCol="0" anchor="t"/>
          <a:lstStyle/>
          <a:p>
            <a:pPr marL="0" indent="0" algn="ctr">
              <a:lnSpc>
                <a:spcPts val="4000"/>
              </a:lnSpc>
              <a:buNone/>
            </a:pPr>
            <a:r>
              <a:rPr lang="en-US" sz="2500" b="1" dirty="0">
                <a:solidFill>
                  <a:srgbClr val="272525"/>
                </a:solidFill>
                <a:latin typeface="Petrona Bold" pitchFamily="34" charset="0"/>
                <a:ea typeface="Petrona Bold" pitchFamily="34" charset="-122"/>
                <a:cs typeface="Petrona Bold" pitchFamily="34" charset="-120"/>
              </a:rPr>
              <a:t>3</a:t>
            </a:r>
            <a:endParaRPr lang="en-US" sz="2500" dirty="0"/>
          </a:p>
        </p:txBody>
      </p:sp>
      <p:sp>
        <p:nvSpPr>
          <p:cNvPr id="13" name="Text 11"/>
          <p:cNvSpPr/>
          <p:nvPr/>
        </p:nvSpPr>
        <p:spPr>
          <a:xfrm>
            <a:off x="7542014" y="5466755"/>
            <a:ext cx="3341965"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Misinformation Spreads</a:t>
            </a:r>
            <a:endParaRPr lang="en-US" sz="2300" dirty="0"/>
          </a:p>
        </p:txBody>
      </p:sp>
      <p:pic>
        <p:nvPicPr>
          <p:cNvPr id="14" name="Picture 13"/>
          <p:cNvPicPr>
            <a:picLocks noChangeAspect="1"/>
          </p:cNvPicPr>
          <p:nvPr/>
        </p:nvPicPr>
        <p:blipFill>
          <a:blip r:embed="rId3"/>
          <a:stretch>
            <a:fillRect/>
          </a:stretch>
        </p:blipFill>
        <p:spPr>
          <a:xfrm>
            <a:off x="12798771" y="7751116"/>
            <a:ext cx="1754139" cy="43199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784033"/>
            <a:ext cx="6913364"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Challenges &amp; Limitations</a:t>
            </a:r>
            <a:endParaRPr lang="en-US" sz="4650" dirty="0"/>
          </a:p>
        </p:txBody>
      </p:sp>
      <p:sp>
        <p:nvSpPr>
          <p:cNvPr id="4" name="Shape 1"/>
          <p:cNvSpPr/>
          <p:nvPr/>
        </p:nvSpPr>
        <p:spPr>
          <a:xfrm>
            <a:off x="793790" y="3123605"/>
            <a:ext cx="510302" cy="510302"/>
          </a:xfrm>
          <a:prstGeom prst="roundRect">
            <a:avLst>
              <a:gd name="adj" fmla="val 18669"/>
            </a:avLst>
          </a:prstGeom>
          <a:solidFill>
            <a:srgbClr val="CCEEFF"/>
          </a:solidFill>
          <a:ln w="7620">
            <a:solidFill>
              <a:srgbClr val="B2D4E5"/>
            </a:solidFill>
            <a:prstDash val="solid"/>
          </a:ln>
        </p:spPr>
      </p:sp>
      <p:pic>
        <p:nvPicPr>
          <p:cNvPr id="5" name="Image 1" descr="preencoded.png"/>
          <p:cNvPicPr>
            <a:picLocks noChangeAspect="1"/>
          </p:cNvPicPr>
          <p:nvPr/>
        </p:nvPicPr>
        <p:blipFill>
          <a:blip r:embed="rId4"/>
          <a:stretch>
            <a:fillRect/>
          </a:stretch>
        </p:blipFill>
        <p:spPr>
          <a:xfrm>
            <a:off x="870347" y="3155513"/>
            <a:ext cx="357188" cy="446484"/>
          </a:xfrm>
          <a:prstGeom prst="rect">
            <a:avLst/>
          </a:prstGeom>
        </p:spPr>
      </p:pic>
      <p:sp>
        <p:nvSpPr>
          <p:cNvPr id="6" name="Text 2"/>
          <p:cNvSpPr/>
          <p:nvPr/>
        </p:nvSpPr>
        <p:spPr>
          <a:xfrm>
            <a:off x="1530906" y="3123605"/>
            <a:ext cx="2927747"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Potential Data Bias</a:t>
            </a:r>
            <a:endParaRPr lang="en-US" sz="2300" dirty="0"/>
          </a:p>
        </p:txBody>
      </p:sp>
      <p:sp>
        <p:nvSpPr>
          <p:cNvPr id="7" name="Text 3"/>
          <p:cNvSpPr/>
          <p:nvPr/>
        </p:nvSpPr>
        <p:spPr>
          <a:xfrm>
            <a:off x="1530906" y="3631763"/>
            <a:ext cx="2927747"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Skewed datasets can lead to inaccurate insights.</a:t>
            </a:r>
            <a:endParaRPr lang="en-US" sz="1750" dirty="0"/>
          </a:p>
        </p:txBody>
      </p:sp>
      <p:sp>
        <p:nvSpPr>
          <p:cNvPr id="8" name="Shape 4"/>
          <p:cNvSpPr/>
          <p:nvPr/>
        </p:nvSpPr>
        <p:spPr>
          <a:xfrm>
            <a:off x="4685467" y="3123605"/>
            <a:ext cx="510302" cy="510302"/>
          </a:xfrm>
          <a:prstGeom prst="roundRect">
            <a:avLst>
              <a:gd name="adj" fmla="val 18669"/>
            </a:avLst>
          </a:prstGeom>
          <a:solidFill>
            <a:srgbClr val="CCEEFF"/>
          </a:solidFill>
          <a:ln w="7620">
            <a:solidFill>
              <a:srgbClr val="B2D4E5"/>
            </a:solidFill>
            <a:prstDash val="solid"/>
          </a:ln>
        </p:spPr>
      </p:sp>
      <p:pic>
        <p:nvPicPr>
          <p:cNvPr id="9" name="Image 2" descr="preencoded.png"/>
          <p:cNvPicPr>
            <a:picLocks noChangeAspect="1"/>
          </p:cNvPicPr>
          <p:nvPr/>
        </p:nvPicPr>
        <p:blipFill>
          <a:blip r:embed="rId5"/>
          <a:stretch>
            <a:fillRect/>
          </a:stretch>
        </p:blipFill>
        <p:spPr>
          <a:xfrm>
            <a:off x="4762024" y="3155513"/>
            <a:ext cx="357188" cy="446484"/>
          </a:xfrm>
          <a:prstGeom prst="rect">
            <a:avLst/>
          </a:prstGeom>
        </p:spPr>
      </p:pic>
      <p:sp>
        <p:nvSpPr>
          <p:cNvPr id="10" name="Text 5"/>
          <p:cNvSpPr/>
          <p:nvPr/>
        </p:nvSpPr>
        <p:spPr>
          <a:xfrm>
            <a:off x="5422583" y="3123605"/>
            <a:ext cx="2927747" cy="744141"/>
          </a:xfrm>
          <a:prstGeom prst="rect">
            <a:avLst/>
          </a:prstGeom>
          <a:noFill/>
          <a:ln/>
        </p:spPr>
        <p:txBody>
          <a:bodyPr wrap="squar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Limited User Demographics</a:t>
            </a:r>
            <a:endParaRPr lang="en-US" sz="2300" dirty="0"/>
          </a:p>
        </p:txBody>
      </p:sp>
      <p:sp>
        <p:nvSpPr>
          <p:cNvPr id="11" name="Text 6"/>
          <p:cNvSpPr/>
          <p:nvPr/>
        </p:nvSpPr>
        <p:spPr>
          <a:xfrm>
            <a:off x="5422583" y="4003834"/>
            <a:ext cx="2927747"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Incomplete profile data restricts comprehensive analysis.</a:t>
            </a:r>
            <a:endParaRPr lang="en-US" sz="1750" dirty="0"/>
          </a:p>
        </p:txBody>
      </p:sp>
      <p:sp>
        <p:nvSpPr>
          <p:cNvPr id="12" name="Shape 7"/>
          <p:cNvSpPr/>
          <p:nvPr/>
        </p:nvSpPr>
        <p:spPr>
          <a:xfrm>
            <a:off x="793790" y="5574506"/>
            <a:ext cx="510302" cy="510302"/>
          </a:xfrm>
          <a:prstGeom prst="roundRect">
            <a:avLst>
              <a:gd name="adj" fmla="val 18669"/>
            </a:avLst>
          </a:prstGeom>
          <a:solidFill>
            <a:srgbClr val="CCEEFF"/>
          </a:solidFill>
          <a:ln w="7620">
            <a:solidFill>
              <a:srgbClr val="B2D4E5"/>
            </a:solidFill>
            <a:prstDash val="solid"/>
          </a:ln>
        </p:spPr>
      </p:sp>
      <p:pic>
        <p:nvPicPr>
          <p:cNvPr id="13" name="Image 3" descr="preencoded.png"/>
          <p:cNvPicPr>
            <a:picLocks noChangeAspect="1"/>
          </p:cNvPicPr>
          <p:nvPr/>
        </p:nvPicPr>
        <p:blipFill>
          <a:blip r:embed="rId6"/>
          <a:stretch>
            <a:fillRect/>
          </a:stretch>
        </p:blipFill>
        <p:spPr>
          <a:xfrm>
            <a:off x="870347" y="5606415"/>
            <a:ext cx="357188" cy="446484"/>
          </a:xfrm>
          <a:prstGeom prst="rect">
            <a:avLst/>
          </a:prstGeom>
        </p:spPr>
      </p:pic>
      <p:sp>
        <p:nvSpPr>
          <p:cNvPr id="14" name="Text 8"/>
          <p:cNvSpPr/>
          <p:nvPr/>
        </p:nvSpPr>
        <p:spPr>
          <a:xfrm>
            <a:off x="1530906" y="557450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Evolving Algorithms</a:t>
            </a:r>
            <a:endParaRPr lang="en-US" sz="2300" dirty="0"/>
          </a:p>
        </p:txBody>
      </p:sp>
      <p:sp>
        <p:nvSpPr>
          <p:cNvPr id="15" name="Text 9"/>
          <p:cNvSpPr/>
          <p:nvPr/>
        </p:nvSpPr>
        <p:spPr>
          <a:xfrm>
            <a:off x="1530906" y="6082665"/>
            <a:ext cx="6819305"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Platform changes can impact data collection and interpretation.</a:t>
            </a:r>
            <a:endParaRPr lang="en-US" sz="175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39000" b="-39000"/>
          </a:stretch>
        </a:blipFill>
        <a:effectLst/>
      </p:bgPr>
    </p:bg>
    <p:spTree>
      <p:nvGrpSpPr>
        <p:cNvPr id="1" name=""/>
        <p:cNvGrpSpPr/>
        <p:nvPr/>
      </p:nvGrpSpPr>
      <p:grpSpPr>
        <a:xfrm>
          <a:off x="0" y="0"/>
          <a:ext cx="0" cy="0"/>
          <a:chOff x="0" y="0"/>
          <a:chExt cx="0" cy="0"/>
        </a:xfrm>
      </p:grpSpPr>
      <p:pic>
        <p:nvPicPr>
          <p:cNvPr id="15" name="Picture 14"/>
          <p:cNvPicPr>
            <a:picLocks noChangeAspect="1"/>
          </p:cNvPicPr>
          <p:nvPr/>
        </p:nvPicPr>
        <p:blipFill>
          <a:blip r:embed="rId4"/>
          <a:stretch>
            <a:fillRect/>
          </a:stretch>
        </p:blipFill>
        <p:spPr>
          <a:xfrm>
            <a:off x="12798771" y="7751116"/>
            <a:ext cx="1754139" cy="431990"/>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232476" y="-2882686"/>
            <a:ext cx="14862875" cy="14862875"/>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50961" y="3179116"/>
            <a:ext cx="6096000" cy="4572000"/>
          </a:xfrm>
          <a:prstGeom prst="rect">
            <a:avLst/>
          </a:prstGeom>
        </p:spPr>
      </p:pic>
      <p:sp>
        <p:nvSpPr>
          <p:cNvPr id="19" name="Text 0"/>
          <p:cNvSpPr/>
          <p:nvPr/>
        </p:nvSpPr>
        <p:spPr>
          <a:xfrm>
            <a:off x="5503080" y="1424708"/>
            <a:ext cx="3391761" cy="714060"/>
          </a:xfrm>
          <a:prstGeom prst="rect">
            <a:avLst/>
          </a:prstGeom>
          <a:noFill/>
          <a:ln/>
        </p:spPr>
        <p:txBody>
          <a:bodyPr wrap="none" lIns="0" tIns="0" rIns="0" bIns="0" rtlCol="0" anchor="t"/>
          <a:lstStyle/>
          <a:p>
            <a:pPr marL="0" indent="0" algn="l">
              <a:lnSpc>
                <a:spcPts val="5800"/>
              </a:lnSpc>
              <a:buNone/>
            </a:pPr>
            <a:r>
              <a:rPr lang="en-US" sz="4600" b="1" dirty="0" smtClean="0">
                <a:solidFill>
                  <a:srgbClr val="000000"/>
                </a:solidFill>
                <a:latin typeface="Petrona Bold" pitchFamily="34" charset="0"/>
                <a:ea typeface="Petrona Bold" pitchFamily="34" charset="-122"/>
                <a:cs typeface="Petrona Bold" pitchFamily="34" charset="-120"/>
              </a:rPr>
              <a:t>Thank You!</a:t>
            </a:r>
            <a:endParaRPr lang="en-US" sz="4600" dirty="0"/>
          </a:p>
        </p:txBody>
      </p:sp>
    </p:spTree>
    <p:extLst>
      <p:ext uri="{BB962C8B-B14F-4D97-AF65-F5344CB8AC3E}">
        <p14:creationId xmlns:p14="http://schemas.microsoft.com/office/powerpoint/2010/main" val="27729025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11729" y="570548"/>
            <a:ext cx="7693343" cy="2039898"/>
          </a:xfrm>
          <a:prstGeom prst="rect">
            <a:avLst/>
          </a:prstGeom>
          <a:noFill/>
          <a:ln/>
        </p:spPr>
        <p:txBody>
          <a:bodyPr wrap="square" lIns="0" tIns="0" rIns="0" bIns="0" rtlCol="0" anchor="t"/>
          <a:lstStyle/>
          <a:p>
            <a:pPr marL="0" indent="0" algn="l">
              <a:lnSpc>
                <a:spcPts val="5350"/>
              </a:lnSpc>
              <a:buNone/>
            </a:pPr>
            <a:r>
              <a:rPr lang="en-US" sz="4250" b="1" dirty="0">
                <a:solidFill>
                  <a:srgbClr val="000000"/>
                </a:solidFill>
                <a:latin typeface="Petrona Bold" pitchFamily="34" charset="0"/>
                <a:ea typeface="Petrona Bold" pitchFamily="34" charset="-122"/>
                <a:cs typeface="Petrona Bold" pitchFamily="34" charset="-120"/>
              </a:rPr>
              <a:t>Introduction: Political Discourse &amp; Online Polarization</a:t>
            </a:r>
            <a:endParaRPr lang="en-US" sz="4250" dirty="0"/>
          </a:p>
        </p:txBody>
      </p:sp>
      <p:sp>
        <p:nvSpPr>
          <p:cNvPr id="4" name="Shape 1"/>
          <p:cNvSpPr/>
          <p:nvPr/>
        </p:nvSpPr>
        <p:spPr>
          <a:xfrm>
            <a:off x="6211729" y="3154442"/>
            <a:ext cx="466249" cy="466249"/>
          </a:xfrm>
          <a:prstGeom prst="roundRect">
            <a:avLst>
              <a:gd name="adj" fmla="val 18670"/>
            </a:avLst>
          </a:prstGeom>
          <a:solidFill>
            <a:srgbClr val="CCEEFF"/>
          </a:solidFill>
          <a:ln w="7620">
            <a:solidFill>
              <a:srgbClr val="B2D4E5"/>
            </a:solidFill>
            <a:prstDash val="solid"/>
          </a:ln>
        </p:spPr>
      </p:sp>
      <p:pic>
        <p:nvPicPr>
          <p:cNvPr id="5" name="Image 1" descr="preencoded.png"/>
          <p:cNvPicPr>
            <a:picLocks noChangeAspect="1"/>
          </p:cNvPicPr>
          <p:nvPr/>
        </p:nvPicPr>
        <p:blipFill>
          <a:blip r:embed="rId4"/>
          <a:stretch>
            <a:fillRect/>
          </a:stretch>
        </p:blipFill>
        <p:spPr>
          <a:xfrm>
            <a:off x="6281678" y="3183553"/>
            <a:ext cx="326350" cy="408027"/>
          </a:xfrm>
          <a:prstGeom prst="rect">
            <a:avLst/>
          </a:prstGeom>
        </p:spPr>
      </p:pic>
      <p:sp>
        <p:nvSpPr>
          <p:cNvPr id="6" name="Text 2"/>
          <p:cNvSpPr/>
          <p:nvPr/>
        </p:nvSpPr>
        <p:spPr>
          <a:xfrm>
            <a:off x="6885146" y="3154442"/>
            <a:ext cx="2720102" cy="340043"/>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Political discourse</a:t>
            </a:r>
            <a:endParaRPr lang="en-US" sz="2100" dirty="0"/>
          </a:p>
        </p:txBody>
      </p:sp>
      <p:sp>
        <p:nvSpPr>
          <p:cNvPr id="7" name="Text 3"/>
          <p:cNvSpPr/>
          <p:nvPr/>
        </p:nvSpPr>
        <p:spPr>
          <a:xfrm>
            <a:off x="6885146" y="3618786"/>
            <a:ext cx="7019925" cy="331589"/>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Public exchange of ideas on governance.</a:t>
            </a:r>
            <a:endParaRPr lang="en-US" sz="1600" dirty="0"/>
          </a:p>
        </p:txBody>
      </p:sp>
      <p:sp>
        <p:nvSpPr>
          <p:cNvPr id="8" name="Shape 4"/>
          <p:cNvSpPr/>
          <p:nvPr/>
        </p:nvSpPr>
        <p:spPr>
          <a:xfrm>
            <a:off x="6211729" y="4390668"/>
            <a:ext cx="466249" cy="466249"/>
          </a:xfrm>
          <a:prstGeom prst="roundRect">
            <a:avLst>
              <a:gd name="adj" fmla="val 18670"/>
            </a:avLst>
          </a:prstGeom>
          <a:solidFill>
            <a:srgbClr val="CCEEFF"/>
          </a:solidFill>
          <a:ln w="7620">
            <a:solidFill>
              <a:srgbClr val="B2D4E5"/>
            </a:solidFill>
            <a:prstDash val="solid"/>
          </a:ln>
        </p:spPr>
      </p:sp>
      <p:pic>
        <p:nvPicPr>
          <p:cNvPr id="9" name="Image 2" descr="preencoded.png"/>
          <p:cNvPicPr>
            <a:picLocks noChangeAspect="1"/>
          </p:cNvPicPr>
          <p:nvPr/>
        </p:nvPicPr>
        <p:blipFill>
          <a:blip r:embed="rId5"/>
          <a:stretch>
            <a:fillRect/>
          </a:stretch>
        </p:blipFill>
        <p:spPr>
          <a:xfrm>
            <a:off x="6281678" y="4419779"/>
            <a:ext cx="326350" cy="408027"/>
          </a:xfrm>
          <a:prstGeom prst="rect">
            <a:avLst/>
          </a:prstGeom>
        </p:spPr>
      </p:pic>
      <p:sp>
        <p:nvSpPr>
          <p:cNvPr id="10" name="Text 5"/>
          <p:cNvSpPr/>
          <p:nvPr/>
        </p:nvSpPr>
        <p:spPr>
          <a:xfrm>
            <a:off x="6885146" y="4390668"/>
            <a:ext cx="2720102" cy="340043"/>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Why it matters</a:t>
            </a:r>
            <a:endParaRPr lang="en-US" sz="2100" dirty="0"/>
          </a:p>
        </p:txBody>
      </p:sp>
      <p:sp>
        <p:nvSpPr>
          <p:cNvPr id="11" name="Text 6"/>
          <p:cNvSpPr/>
          <p:nvPr/>
        </p:nvSpPr>
        <p:spPr>
          <a:xfrm>
            <a:off x="6885146" y="4855012"/>
            <a:ext cx="7019925" cy="331589"/>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Shapes policy, civic engagement, and social cohesion.</a:t>
            </a:r>
            <a:endParaRPr lang="en-US" sz="1600" dirty="0"/>
          </a:p>
        </p:txBody>
      </p:sp>
      <p:sp>
        <p:nvSpPr>
          <p:cNvPr id="12" name="Shape 7"/>
          <p:cNvSpPr/>
          <p:nvPr/>
        </p:nvSpPr>
        <p:spPr>
          <a:xfrm>
            <a:off x="6211729" y="5626894"/>
            <a:ext cx="466249" cy="466249"/>
          </a:xfrm>
          <a:prstGeom prst="roundRect">
            <a:avLst>
              <a:gd name="adj" fmla="val 18670"/>
            </a:avLst>
          </a:prstGeom>
          <a:solidFill>
            <a:srgbClr val="CCEEFF"/>
          </a:solidFill>
          <a:ln w="7620">
            <a:solidFill>
              <a:srgbClr val="B2D4E5"/>
            </a:solidFill>
            <a:prstDash val="solid"/>
          </a:ln>
        </p:spPr>
      </p:sp>
      <p:pic>
        <p:nvPicPr>
          <p:cNvPr id="13" name="Image 3" descr="preencoded.png"/>
          <p:cNvPicPr>
            <a:picLocks noChangeAspect="1"/>
          </p:cNvPicPr>
          <p:nvPr/>
        </p:nvPicPr>
        <p:blipFill>
          <a:blip r:embed="rId6"/>
          <a:stretch>
            <a:fillRect/>
          </a:stretch>
        </p:blipFill>
        <p:spPr>
          <a:xfrm>
            <a:off x="6281678" y="5656005"/>
            <a:ext cx="326350" cy="408027"/>
          </a:xfrm>
          <a:prstGeom prst="rect">
            <a:avLst/>
          </a:prstGeom>
        </p:spPr>
      </p:pic>
      <p:sp>
        <p:nvSpPr>
          <p:cNvPr id="14" name="Text 8"/>
          <p:cNvSpPr/>
          <p:nvPr/>
        </p:nvSpPr>
        <p:spPr>
          <a:xfrm>
            <a:off x="6885146" y="5626894"/>
            <a:ext cx="2720102" cy="340043"/>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Online polarization</a:t>
            </a:r>
            <a:endParaRPr lang="en-US" sz="2100" dirty="0"/>
          </a:p>
        </p:txBody>
      </p:sp>
      <p:sp>
        <p:nvSpPr>
          <p:cNvPr id="15" name="Text 9"/>
          <p:cNvSpPr/>
          <p:nvPr/>
        </p:nvSpPr>
        <p:spPr>
          <a:xfrm>
            <a:off x="6885146" y="6091238"/>
            <a:ext cx="7019925" cy="331589"/>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Amplified echo chambers and filter bubbles.</a:t>
            </a:r>
            <a:endParaRPr lang="en-US" sz="1600" dirty="0"/>
          </a:p>
        </p:txBody>
      </p:sp>
      <p:sp>
        <p:nvSpPr>
          <p:cNvPr id="16" name="Shape 10"/>
          <p:cNvSpPr/>
          <p:nvPr/>
        </p:nvSpPr>
        <p:spPr>
          <a:xfrm>
            <a:off x="6211729" y="6863120"/>
            <a:ext cx="466249" cy="466249"/>
          </a:xfrm>
          <a:prstGeom prst="roundRect">
            <a:avLst>
              <a:gd name="adj" fmla="val 18670"/>
            </a:avLst>
          </a:prstGeom>
          <a:solidFill>
            <a:srgbClr val="CCEEFF"/>
          </a:solidFill>
          <a:ln w="7620">
            <a:solidFill>
              <a:srgbClr val="B2D4E5"/>
            </a:solidFill>
            <a:prstDash val="solid"/>
          </a:ln>
        </p:spPr>
      </p:sp>
      <p:pic>
        <p:nvPicPr>
          <p:cNvPr id="17" name="Image 4" descr="preencoded.png"/>
          <p:cNvPicPr>
            <a:picLocks noChangeAspect="1"/>
          </p:cNvPicPr>
          <p:nvPr/>
        </p:nvPicPr>
        <p:blipFill>
          <a:blip r:embed="rId7"/>
          <a:stretch>
            <a:fillRect/>
          </a:stretch>
        </p:blipFill>
        <p:spPr>
          <a:xfrm>
            <a:off x="6281678" y="6892230"/>
            <a:ext cx="326350" cy="408027"/>
          </a:xfrm>
          <a:prstGeom prst="rect">
            <a:avLst/>
          </a:prstGeom>
        </p:spPr>
      </p:pic>
      <p:sp>
        <p:nvSpPr>
          <p:cNvPr id="18" name="Text 11"/>
          <p:cNvSpPr/>
          <p:nvPr/>
        </p:nvSpPr>
        <p:spPr>
          <a:xfrm>
            <a:off x="6885146" y="6863120"/>
            <a:ext cx="2720102" cy="340043"/>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Petrona Bold" pitchFamily="34" charset="0"/>
                <a:ea typeface="Petrona Bold" pitchFamily="34" charset="-122"/>
                <a:cs typeface="Petrona Bold" pitchFamily="34" charset="-120"/>
              </a:rPr>
              <a:t>Case study objectives</a:t>
            </a:r>
            <a:endParaRPr lang="en-US" sz="2100" dirty="0"/>
          </a:p>
        </p:txBody>
      </p:sp>
      <p:sp>
        <p:nvSpPr>
          <p:cNvPr id="19" name="Text 12"/>
          <p:cNvSpPr/>
          <p:nvPr/>
        </p:nvSpPr>
        <p:spPr>
          <a:xfrm>
            <a:off x="6885146" y="7327463"/>
            <a:ext cx="7019925" cy="331589"/>
          </a:xfrm>
          <a:prstGeom prst="rect">
            <a:avLst/>
          </a:prstGeom>
          <a:noFill/>
          <a:ln/>
        </p:spPr>
        <p:txBody>
          <a:bodyPr wrap="none" lIns="0" tIns="0" rIns="0" bIns="0" rtlCol="0" anchor="t"/>
          <a:lstStyle/>
          <a:p>
            <a:pPr marL="0" indent="0" algn="l">
              <a:lnSpc>
                <a:spcPts val="2600"/>
              </a:lnSpc>
              <a:buNone/>
            </a:pPr>
            <a:r>
              <a:rPr lang="en-US" sz="1600" dirty="0">
                <a:solidFill>
                  <a:srgbClr val="272525"/>
                </a:solidFill>
                <a:latin typeface="Inter" pitchFamily="34" charset="0"/>
                <a:ea typeface="Inter" pitchFamily="34" charset="-122"/>
                <a:cs typeface="Inter" pitchFamily="34" charset="-120"/>
              </a:rPr>
              <a:t>Analyze trends, impacts, and potential solutions.</a:t>
            </a:r>
            <a:endParaRPr lang="en-US" sz="1600" dirty="0"/>
          </a:p>
        </p:txBody>
      </p:sp>
      <p:pic>
        <p:nvPicPr>
          <p:cNvPr id="20" name="Picture 19"/>
          <p:cNvPicPr>
            <a:picLocks noChangeAspect="1"/>
          </p:cNvPicPr>
          <p:nvPr/>
        </p:nvPicPr>
        <p:blipFill>
          <a:blip r:embed="rId8"/>
          <a:stretch>
            <a:fillRect/>
          </a:stretch>
        </p:blipFill>
        <p:spPr>
          <a:xfrm>
            <a:off x="12798771" y="7751116"/>
            <a:ext cx="1754139" cy="43199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5498"/>
            <a:ext cx="5486400" cy="8229600"/>
          </a:xfrm>
          <a:prstGeom prst="rect">
            <a:avLst/>
          </a:prstGeom>
        </p:spPr>
      </p:pic>
      <p:sp>
        <p:nvSpPr>
          <p:cNvPr id="3" name="Text 0"/>
          <p:cNvSpPr/>
          <p:nvPr/>
        </p:nvSpPr>
        <p:spPr>
          <a:xfrm>
            <a:off x="6280190" y="2009775"/>
            <a:ext cx="7033022"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Background &amp; Motivation</a:t>
            </a:r>
            <a:endParaRPr lang="en-US" sz="4650" dirty="0"/>
          </a:p>
        </p:txBody>
      </p:sp>
      <p:pic>
        <p:nvPicPr>
          <p:cNvPr id="4" name="Image 1" descr="preencoded.png"/>
          <p:cNvPicPr>
            <a:picLocks noChangeAspect="1"/>
          </p:cNvPicPr>
          <p:nvPr/>
        </p:nvPicPr>
        <p:blipFill>
          <a:blip r:embed="rId4"/>
          <a:stretch>
            <a:fillRect/>
          </a:stretch>
        </p:blipFill>
        <p:spPr>
          <a:xfrm>
            <a:off x="6280190" y="3094196"/>
            <a:ext cx="566976" cy="566976"/>
          </a:xfrm>
          <a:prstGeom prst="rect">
            <a:avLst/>
          </a:prstGeom>
        </p:spPr>
      </p:pic>
      <p:sp>
        <p:nvSpPr>
          <p:cNvPr id="5" name="Text 1"/>
          <p:cNvSpPr/>
          <p:nvPr/>
        </p:nvSpPr>
        <p:spPr>
          <a:xfrm>
            <a:off x="6280190" y="3887986"/>
            <a:ext cx="2291953" cy="744141"/>
          </a:xfrm>
          <a:prstGeom prst="rect">
            <a:avLst/>
          </a:prstGeom>
          <a:noFill/>
          <a:ln/>
        </p:spPr>
        <p:txBody>
          <a:bodyPr wrap="squar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Political Polarization</a:t>
            </a:r>
            <a:endParaRPr lang="en-US" sz="2300" dirty="0"/>
          </a:p>
        </p:txBody>
      </p:sp>
      <p:sp>
        <p:nvSpPr>
          <p:cNvPr id="6" name="Text 2"/>
          <p:cNvSpPr/>
          <p:nvPr/>
        </p:nvSpPr>
        <p:spPr>
          <a:xfrm>
            <a:off x="6280190" y="4768215"/>
            <a:ext cx="2291953"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Divergence towards ideological extremes.</a:t>
            </a:r>
            <a:endParaRPr lang="en-US" sz="1750" dirty="0"/>
          </a:p>
        </p:txBody>
      </p:sp>
      <p:pic>
        <p:nvPicPr>
          <p:cNvPr id="7" name="Image 2" descr="preencoded.png"/>
          <p:cNvPicPr>
            <a:picLocks noChangeAspect="1"/>
          </p:cNvPicPr>
          <p:nvPr/>
        </p:nvPicPr>
        <p:blipFill>
          <a:blip r:embed="rId5"/>
          <a:stretch>
            <a:fillRect/>
          </a:stretch>
        </p:blipFill>
        <p:spPr>
          <a:xfrm>
            <a:off x="8912304" y="3094196"/>
            <a:ext cx="566976" cy="566976"/>
          </a:xfrm>
          <a:prstGeom prst="rect">
            <a:avLst/>
          </a:prstGeom>
        </p:spPr>
      </p:pic>
      <p:sp>
        <p:nvSpPr>
          <p:cNvPr id="8" name="Text 3"/>
          <p:cNvSpPr/>
          <p:nvPr/>
        </p:nvSpPr>
        <p:spPr>
          <a:xfrm>
            <a:off x="8912304" y="3887986"/>
            <a:ext cx="2292072"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Echo Chambers</a:t>
            </a:r>
            <a:endParaRPr lang="en-US" sz="2300" dirty="0"/>
          </a:p>
        </p:txBody>
      </p:sp>
      <p:sp>
        <p:nvSpPr>
          <p:cNvPr id="9" name="Text 4"/>
          <p:cNvSpPr/>
          <p:nvPr/>
        </p:nvSpPr>
        <p:spPr>
          <a:xfrm>
            <a:off x="8912304" y="4396145"/>
            <a:ext cx="2292072"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Homogenous networks reinforcing existing beliefs.</a:t>
            </a:r>
            <a:endParaRPr lang="en-US" sz="1750" dirty="0"/>
          </a:p>
        </p:txBody>
      </p:sp>
      <p:pic>
        <p:nvPicPr>
          <p:cNvPr id="10" name="Image 3" descr="preencoded.png"/>
          <p:cNvPicPr>
            <a:picLocks noChangeAspect="1"/>
          </p:cNvPicPr>
          <p:nvPr/>
        </p:nvPicPr>
        <p:blipFill>
          <a:blip r:embed="rId6"/>
          <a:stretch>
            <a:fillRect/>
          </a:stretch>
        </p:blipFill>
        <p:spPr>
          <a:xfrm>
            <a:off x="11544538" y="3094196"/>
            <a:ext cx="566976" cy="566976"/>
          </a:xfrm>
          <a:prstGeom prst="rect">
            <a:avLst/>
          </a:prstGeom>
        </p:spPr>
      </p:pic>
      <p:sp>
        <p:nvSpPr>
          <p:cNvPr id="11" name="Text 5"/>
          <p:cNvSpPr/>
          <p:nvPr/>
        </p:nvSpPr>
        <p:spPr>
          <a:xfrm>
            <a:off x="11544538" y="3887986"/>
            <a:ext cx="2291953" cy="744141"/>
          </a:xfrm>
          <a:prstGeom prst="rect">
            <a:avLst/>
          </a:prstGeom>
          <a:noFill/>
          <a:ln/>
        </p:spPr>
        <p:txBody>
          <a:bodyPr wrap="squar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Social Media Influence</a:t>
            </a:r>
            <a:endParaRPr lang="en-US" sz="2300" dirty="0"/>
          </a:p>
        </p:txBody>
      </p:sp>
      <p:sp>
        <p:nvSpPr>
          <p:cNvPr id="12" name="Text 6"/>
          <p:cNvSpPr/>
          <p:nvPr/>
        </p:nvSpPr>
        <p:spPr>
          <a:xfrm>
            <a:off x="11544538" y="4768215"/>
            <a:ext cx="2291953"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Rapid dissemination of information, both accurate and misleading.</a:t>
            </a:r>
            <a:endParaRPr lang="en-US" sz="1750" dirty="0"/>
          </a:p>
        </p:txBody>
      </p:sp>
      <p:pic>
        <p:nvPicPr>
          <p:cNvPr id="13" name="Picture 12"/>
          <p:cNvPicPr>
            <a:picLocks noChangeAspect="1"/>
          </p:cNvPicPr>
          <p:nvPr/>
        </p:nvPicPr>
        <p:blipFill>
          <a:blip r:embed="rId7"/>
          <a:stretch>
            <a:fillRect/>
          </a:stretch>
        </p:blipFill>
        <p:spPr>
          <a:xfrm>
            <a:off x="12798771" y="7751116"/>
            <a:ext cx="1754139" cy="43199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694742"/>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Dataset Overview</a:t>
            </a:r>
            <a:endParaRPr lang="en-US" sz="4650" dirty="0"/>
          </a:p>
        </p:txBody>
      </p:sp>
      <p:sp>
        <p:nvSpPr>
          <p:cNvPr id="3" name="Text 1"/>
          <p:cNvSpPr/>
          <p:nvPr/>
        </p:nvSpPr>
        <p:spPr>
          <a:xfrm>
            <a:off x="793790" y="4005977"/>
            <a:ext cx="2845594"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Source</a:t>
            </a:r>
            <a:endParaRPr lang="en-US" sz="2300" dirty="0"/>
          </a:p>
        </p:txBody>
      </p:sp>
      <p:sp>
        <p:nvSpPr>
          <p:cNvPr id="4" name="Text 2"/>
          <p:cNvSpPr/>
          <p:nvPr/>
        </p:nvSpPr>
        <p:spPr>
          <a:xfrm>
            <a:off x="793790" y="4604861"/>
            <a:ext cx="284559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Twitter API (now X).</a:t>
            </a:r>
            <a:endParaRPr lang="en-US" sz="1750" dirty="0"/>
          </a:p>
        </p:txBody>
      </p:sp>
      <p:sp>
        <p:nvSpPr>
          <p:cNvPr id="5" name="Text 3"/>
          <p:cNvSpPr/>
          <p:nvPr/>
        </p:nvSpPr>
        <p:spPr>
          <a:xfrm>
            <a:off x="4200406" y="4005977"/>
            <a:ext cx="2845594"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Timeframe</a:t>
            </a:r>
            <a:endParaRPr lang="en-US" sz="2300" dirty="0"/>
          </a:p>
        </p:txBody>
      </p:sp>
      <p:sp>
        <p:nvSpPr>
          <p:cNvPr id="6" name="Text 4"/>
          <p:cNvSpPr/>
          <p:nvPr/>
        </p:nvSpPr>
        <p:spPr>
          <a:xfrm>
            <a:off x="4200406" y="4604861"/>
            <a:ext cx="284559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Oct 2022 - Mar 2023.</a:t>
            </a:r>
            <a:endParaRPr lang="en-US" sz="1750" dirty="0"/>
          </a:p>
        </p:txBody>
      </p:sp>
      <p:sp>
        <p:nvSpPr>
          <p:cNvPr id="7" name="Text 5"/>
          <p:cNvSpPr/>
          <p:nvPr/>
        </p:nvSpPr>
        <p:spPr>
          <a:xfrm>
            <a:off x="7607022" y="4005977"/>
            <a:ext cx="2845594"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Keywords</a:t>
            </a:r>
            <a:endParaRPr lang="en-US" sz="2300" dirty="0"/>
          </a:p>
        </p:txBody>
      </p:sp>
      <p:sp>
        <p:nvSpPr>
          <p:cNvPr id="8" name="Text 6"/>
          <p:cNvSpPr/>
          <p:nvPr/>
        </p:nvSpPr>
        <p:spPr>
          <a:xfrm>
            <a:off x="7607022" y="4604861"/>
            <a:ext cx="2845594"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Politics, Elections, Social Issues.</a:t>
            </a:r>
            <a:endParaRPr lang="en-US" sz="1750" dirty="0"/>
          </a:p>
        </p:txBody>
      </p:sp>
      <p:sp>
        <p:nvSpPr>
          <p:cNvPr id="9" name="Text 7"/>
          <p:cNvSpPr/>
          <p:nvPr/>
        </p:nvSpPr>
        <p:spPr>
          <a:xfrm>
            <a:off x="11013638" y="4005977"/>
            <a:ext cx="2845594" cy="372070"/>
          </a:xfrm>
          <a:prstGeom prst="rect">
            <a:avLst/>
          </a:prstGeom>
          <a:noFill/>
          <a:ln/>
        </p:spPr>
        <p:txBody>
          <a:bodyPr wrap="none" lIns="0" tIns="0" rIns="0" bIns="0" rtlCol="0" anchor="t"/>
          <a:lstStyle/>
          <a:p>
            <a:pPr marL="0" indent="0" algn="l">
              <a:lnSpc>
                <a:spcPts val="2900"/>
              </a:lnSpc>
              <a:buNone/>
            </a:pPr>
            <a:r>
              <a:rPr lang="en-US" sz="2300" b="1" dirty="0">
                <a:solidFill>
                  <a:srgbClr val="000000"/>
                </a:solidFill>
                <a:latin typeface="Petrona Bold" pitchFamily="34" charset="0"/>
                <a:ea typeface="Petrona Bold" pitchFamily="34" charset="-122"/>
                <a:cs typeface="Petrona Bold" pitchFamily="34" charset="-120"/>
              </a:rPr>
              <a:t>Demographics</a:t>
            </a:r>
            <a:endParaRPr lang="en-US" sz="2300" dirty="0"/>
          </a:p>
        </p:txBody>
      </p:sp>
      <p:sp>
        <p:nvSpPr>
          <p:cNvPr id="10" name="Text 8"/>
          <p:cNvSpPr/>
          <p:nvPr/>
        </p:nvSpPr>
        <p:spPr>
          <a:xfrm>
            <a:off x="11013638" y="4604861"/>
            <a:ext cx="2845594"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Limited user profile data.</a:t>
            </a:r>
            <a:endParaRPr lang="en-US" sz="1750" dirty="0"/>
          </a:p>
        </p:txBody>
      </p:sp>
      <p:pic>
        <p:nvPicPr>
          <p:cNvPr id="11" name="Picture 10"/>
          <p:cNvPicPr>
            <a:picLocks noChangeAspect="1"/>
          </p:cNvPicPr>
          <p:nvPr/>
        </p:nvPicPr>
        <p:blipFill>
          <a:blip r:embed="rId3"/>
          <a:stretch>
            <a:fillRect/>
          </a:stretch>
        </p:blipFill>
        <p:spPr>
          <a:xfrm>
            <a:off x="12798771" y="7751116"/>
            <a:ext cx="1754139" cy="43199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50821"/>
            <a:ext cx="5954197" cy="744260"/>
          </a:xfrm>
          <a:prstGeom prst="rect">
            <a:avLst/>
          </a:prstGeom>
          <a:noFill/>
          <a:ln/>
        </p:spPr>
        <p:txBody>
          <a:bodyPr wrap="non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Methodology</a:t>
            </a:r>
            <a:endParaRPr lang="en-US" sz="4650" dirty="0"/>
          </a:p>
        </p:txBody>
      </p:sp>
      <p:pic>
        <p:nvPicPr>
          <p:cNvPr id="4" name="Image 1" descr="preencoded.png"/>
          <p:cNvPicPr>
            <a:picLocks noChangeAspect="1"/>
          </p:cNvPicPr>
          <p:nvPr/>
        </p:nvPicPr>
        <p:blipFill>
          <a:blip r:embed="rId4"/>
          <a:stretch>
            <a:fillRect/>
          </a:stretch>
        </p:blipFill>
        <p:spPr>
          <a:xfrm>
            <a:off x="6280190" y="1935242"/>
            <a:ext cx="1134070" cy="1360884"/>
          </a:xfrm>
          <a:prstGeom prst="rect">
            <a:avLst/>
          </a:prstGeom>
        </p:spPr>
      </p:pic>
      <p:sp>
        <p:nvSpPr>
          <p:cNvPr id="5" name="Text 1"/>
          <p:cNvSpPr/>
          <p:nvPr/>
        </p:nvSpPr>
        <p:spPr>
          <a:xfrm>
            <a:off x="7754422" y="2162056"/>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Data Collection</a:t>
            </a:r>
            <a:endParaRPr lang="en-US" sz="2300" dirty="0"/>
          </a:p>
        </p:txBody>
      </p:sp>
      <p:sp>
        <p:nvSpPr>
          <p:cNvPr id="6" name="Text 2"/>
          <p:cNvSpPr/>
          <p:nvPr/>
        </p:nvSpPr>
        <p:spPr>
          <a:xfrm>
            <a:off x="7754422" y="2670215"/>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API calls, public datasets.</a:t>
            </a:r>
            <a:endParaRPr lang="en-US" sz="1750" dirty="0"/>
          </a:p>
        </p:txBody>
      </p:sp>
      <p:pic>
        <p:nvPicPr>
          <p:cNvPr id="7" name="Image 2" descr="preencoded.png"/>
          <p:cNvPicPr>
            <a:picLocks noChangeAspect="1"/>
          </p:cNvPicPr>
          <p:nvPr/>
        </p:nvPicPr>
        <p:blipFill>
          <a:blip r:embed="rId5"/>
          <a:stretch>
            <a:fillRect/>
          </a:stretch>
        </p:blipFill>
        <p:spPr>
          <a:xfrm>
            <a:off x="6280190" y="3296126"/>
            <a:ext cx="1134070" cy="1360884"/>
          </a:xfrm>
          <a:prstGeom prst="rect">
            <a:avLst/>
          </a:prstGeom>
        </p:spPr>
      </p:pic>
      <p:sp>
        <p:nvSpPr>
          <p:cNvPr id="8" name="Text 3"/>
          <p:cNvSpPr/>
          <p:nvPr/>
        </p:nvSpPr>
        <p:spPr>
          <a:xfrm>
            <a:off x="7754422" y="3522940"/>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NLP</a:t>
            </a:r>
            <a:endParaRPr lang="en-US" sz="2300" dirty="0"/>
          </a:p>
        </p:txBody>
      </p:sp>
      <p:sp>
        <p:nvSpPr>
          <p:cNvPr id="9" name="Text 4"/>
          <p:cNvSpPr/>
          <p:nvPr/>
        </p:nvSpPr>
        <p:spPr>
          <a:xfrm>
            <a:off x="7754422" y="4031099"/>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Sentiment analysis, topic modeling.</a:t>
            </a:r>
            <a:endParaRPr lang="en-US" sz="1750" dirty="0"/>
          </a:p>
        </p:txBody>
      </p:sp>
      <p:pic>
        <p:nvPicPr>
          <p:cNvPr id="10" name="Image 3" descr="preencoded.png"/>
          <p:cNvPicPr>
            <a:picLocks noChangeAspect="1"/>
          </p:cNvPicPr>
          <p:nvPr/>
        </p:nvPicPr>
        <p:blipFill>
          <a:blip r:embed="rId6"/>
          <a:stretch>
            <a:fillRect/>
          </a:stretch>
        </p:blipFill>
        <p:spPr>
          <a:xfrm>
            <a:off x="6280190" y="4657011"/>
            <a:ext cx="1134070" cy="1360884"/>
          </a:xfrm>
          <a:prstGeom prst="rect">
            <a:avLst/>
          </a:prstGeom>
        </p:spPr>
      </p:pic>
      <p:sp>
        <p:nvSpPr>
          <p:cNvPr id="11" name="Text 5"/>
          <p:cNvSpPr/>
          <p:nvPr/>
        </p:nvSpPr>
        <p:spPr>
          <a:xfrm>
            <a:off x="7754422" y="4883825"/>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Network Analysis</a:t>
            </a:r>
            <a:endParaRPr lang="en-US" sz="2300" dirty="0"/>
          </a:p>
        </p:txBody>
      </p:sp>
      <p:sp>
        <p:nvSpPr>
          <p:cNvPr id="12" name="Text 6"/>
          <p:cNvSpPr/>
          <p:nvPr/>
        </p:nvSpPr>
        <p:spPr>
          <a:xfrm>
            <a:off x="7754422" y="5391983"/>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Identifying echo chambers.</a:t>
            </a:r>
            <a:endParaRPr lang="en-US" sz="1750" dirty="0"/>
          </a:p>
        </p:txBody>
      </p:sp>
      <p:pic>
        <p:nvPicPr>
          <p:cNvPr id="13" name="Image 4" descr="preencoded.png"/>
          <p:cNvPicPr>
            <a:picLocks noChangeAspect="1"/>
          </p:cNvPicPr>
          <p:nvPr/>
        </p:nvPicPr>
        <p:blipFill>
          <a:blip r:embed="rId7"/>
          <a:stretch>
            <a:fillRect/>
          </a:stretch>
        </p:blipFill>
        <p:spPr>
          <a:xfrm>
            <a:off x="6280190" y="6017895"/>
            <a:ext cx="1134070" cy="1360884"/>
          </a:xfrm>
          <a:prstGeom prst="rect">
            <a:avLst/>
          </a:prstGeom>
        </p:spPr>
      </p:pic>
      <p:sp>
        <p:nvSpPr>
          <p:cNvPr id="14" name="Text 7"/>
          <p:cNvSpPr/>
          <p:nvPr/>
        </p:nvSpPr>
        <p:spPr>
          <a:xfrm>
            <a:off x="7754422" y="6244709"/>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Statistical Analysis</a:t>
            </a:r>
            <a:endParaRPr lang="en-US" sz="2300" dirty="0"/>
          </a:p>
        </p:txBody>
      </p:sp>
      <p:sp>
        <p:nvSpPr>
          <p:cNvPr id="15" name="Text 8"/>
          <p:cNvSpPr/>
          <p:nvPr/>
        </p:nvSpPr>
        <p:spPr>
          <a:xfrm>
            <a:off x="7754422" y="6752868"/>
            <a:ext cx="6082189"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Correlation between activity and real-world events.</a:t>
            </a:r>
            <a:endParaRPr lang="en-US" sz="1750" dirty="0"/>
          </a:p>
        </p:txBody>
      </p:sp>
      <p:pic>
        <p:nvPicPr>
          <p:cNvPr id="16" name="Picture 15"/>
          <p:cNvPicPr>
            <a:picLocks noChangeAspect="1"/>
          </p:cNvPicPr>
          <p:nvPr/>
        </p:nvPicPr>
        <p:blipFill>
          <a:blip r:embed="rId8"/>
          <a:stretch>
            <a:fillRect/>
          </a:stretch>
        </p:blipFill>
        <p:spPr>
          <a:xfrm>
            <a:off x="12798771" y="7751116"/>
            <a:ext cx="1754139" cy="43199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379577"/>
            <a:ext cx="7556421" cy="1488519"/>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Key Findings &amp; Polarization Indicators</a:t>
            </a:r>
            <a:endParaRPr lang="en-US" sz="4650" dirty="0"/>
          </a:p>
        </p:txBody>
      </p:sp>
      <p:sp>
        <p:nvSpPr>
          <p:cNvPr id="4" name="Shape 1"/>
          <p:cNvSpPr/>
          <p:nvPr/>
        </p:nvSpPr>
        <p:spPr>
          <a:xfrm>
            <a:off x="6280190" y="3208258"/>
            <a:ext cx="3664863" cy="2074902"/>
          </a:xfrm>
          <a:prstGeom prst="roundRect">
            <a:avLst>
              <a:gd name="adj" fmla="val 4591"/>
            </a:avLst>
          </a:prstGeom>
          <a:solidFill>
            <a:srgbClr val="CCEEFF"/>
          </a:solidFill>
          <a:ln w="7620">
            <a:solidFill>
              <a:srgbClr val="B2D4E5"/>
            </a:solidFill>
            <a:prstDash val="solid"/>
          </a:ln>
        </p:spPr>
      </p:sp>
      <p:sp>
        <p:nvSpPr>
          <p:cNvPr id="5" name="Text 2"/>
          <p:cNvSpPr/>
          <p:nvPr/>
        </p:nvSpPr>
        <p:spPr>
          <a:xfrm>
            <a:off x="6514624" y="3442692"/>
            <a:ext cx="3195995" cy="744141"/>
          </a:xfrm>
          <a:prstGeom prst="rect">
            <a:avLst/>
          </a:prstGeom>
          <a:noFill/>
          <a:ln/>
        </p:spPr>
        <p:txBody>
          <a:bodyPr wrap="squar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Prominent echo chambers</a:t>
            </a:r>
            <a:endParaRPr lang="en-US" sz="2300" dirty="0"/>
          </a:p>
        </p:txBody>
      </p:sp>
      <p:sp>
        <p:nvSpPr>
          <p:cNvPr id="6" name="Text 3"/>
          <p:cNvSpPr/>
          <p:nvPr/>
        </p:nvSpPr>
        <p:spPr>
          <a:xfrm>
            <a:off x="6514624" y="4322921"/>
            <a:ext cx="319599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Clustering around specific hashtags/keywords.</a:t>
            </a:r>
            <a:endParaRPr lang="en-US" sz="1750" dirty="0"/>
          </a:p>
        </p:txBody>
      </p:sp>
      <p:sp>
        <p:nvSpPr>
          <p:cNvPr id="7" name="Shape 4"/>
          <p:cNvSpPr/>
          <p:nvPr/>
        </p:nvSpPr>
        <p:spPr>
          <a:xfrm>
            <a:off x="10171867" y="3208258"/>
            <a:ext cx="3664863" cy="2074902"/>
          </a:xfrm>
          <a:prstGeom prst="roundRect">
            <a:avLst>
              <a:gd name="adj" fmla="val 4591"/>
            </a:avLst>
          </a:prstGeom>
          <a:solidFill>
            <a:srgbClr val="CCEEFF"/>
          </a:solidFill>
          <a:ln w="7620">
            <a:solidFill>
              <a:srgbClr val="B2D4E5"/>
            </a:solidFill>
            <a:prstDash val="solid"/>
          </a:ln>
        </p:spPr>
      </p:sp>
      <p:sp>
        <p:nvSpPr>
          <p:cNvPr id="8" name="Text 5"/>
          <p:cNvSpPr/>
          <p:nvPr/>
        </p:nvSpPr>
        <p:spPr>
          <a:xfrm>
            <a:off x="10406301" y="3442692"/>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Network segregation</a:t>
            </a:r>
            <a:endParaRPr lang="en-US" sz="2300" dirty="0"/>
          </a:p>
        </p:txBody>
      </p:sp>
      <p:sp>
        <p:nvSpPr>
          <p:cNvPr id="9" name="Text 6"/>
          <p:cNvSpPr/>
          <p:nvPr/>
        </p:nvSpPr>
        <p:spPr>
          <a:xfrm>
            <a:off x="10406301" y="3950851"/>
            <a:ext cx="3195995" cy="725805"/>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Limited cross-ideological interaction.</a:t>
            </a:r>
            <a:endParaRPr lang="en-US" sz="1750" dirty="0"/>
          </a:p>
        </p:txBody>
      </p:sp>
      <p:sp>
        <p:nvSpPr>
          <p:cNvPr id="10" name="Shape 7"/>
          <p:cNvSpPr/>
          <p:nvPr/>
        </p:nvSpPr>
        <p:spPr>
          <a:xfrm>
            <a:off x="6280190" y="5509974"/>
            <a:ext cx="7556421" cy="1339929"/>
          </a:xfrm>
          <a:prstGeom prst="roundRect">
            <a:avLst>
              <a:gd name="adj" fmla="val 7110"/>
            </a:avLst>
          </a:prstGeom>
          <a:solidFill>
            <a:srgbClr val="CCEEFF"/>
          </a:solidFill>
          <a:ln w="7620">
            <a:solidFill>
              <a:srgbClr val="B2D4E5"/>
            </a:solidFill>
            <a:prstDash val="solid"/>
          </a:ln>
        </p:spPr>
      </p:sp>
      <p:sp>
        <p:nvSpPr>
          <p:cNvPr id="11" name="Text 8"/>
          <p:cNvSpPr/>
          <p:nvPr/>
        </p:nvSpPr>
        <p:spPr>
          <a:xfrm>
            <a:off x="6514624" y="5744408"/>
            <a:ext cx="2977039" cy="37207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Correlation</a:t>
            </a:r>
            <a:endParaRPr lang="en-US" sz="2300" dirty="0"/>
          </a:p>
        </p:txBody>
      </p:sp>
      <p:sp>
        <p:nvSpPr>
          <p:cNvPr id="12" name="Text 9"/>
          <p:cNvSpPr/>
          <p:nvPr/>
        </p:nvSpPr>
        <p:spPr>
          <a:xfrm>
            <a:off x="6514624" y="6252567"/>
            <a:ext cx="7087553" cy="362903"/>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Online activity precedes real-world events.</a:t>
            </a:r>
            <a:endParaRPr lang="en-US" sz="1750" dirty="0"/>
          </a:p>
        </p:txBody>
      </p:sp>
      <p:pic>
        <p:nvPicPr>
          <p:cNvPr id="13" name="Picture 12"/>
          <p:cNvPicPr>
            <a:picLocks noChangeAspect="1"/>
          </p:cNvPicPr>
          <p:nvPr/>
        </p:nvPicPr>
        <p:blipFill>
          <a:blip r:embed="rId4"/>
          <a:stretch>
            <a:fillRect/>
          </a:stretch>
        </p:blipFill>
        <p:spPr>
          <a:xfrm>
            <a:off x="12798771" y="7751116"/>
            <a:ext cx="1754139" cy="43199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985720" y="418227"/>
            <a:ext cx="3871199" cy="697537"/>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Key </a:t>
            </a:r>
            <a:r>
              <a:rPr lang="en-US" sz="4650" b="1" dirty="0" smtClean="0">
                <a:solidFill>
                  <a:srgbClr val="000000"/>
                </a:solidFill>
                <a:latin typeface="Petrona Bold" pitchFamily="34" charset="0"/>
                <a:ea typeface="Petrona Bold" pitchFamily="34" charset="-122"/>
                <a:cs typeface="Petrona Bold" pitchFamily="34" charset="-120"/>
              </a:rPr>
              <a:t>Findings.</a:t>
            </a:r>
            <a:endParaRPr lang="en-US" sz="4650" dirty="0"/>
          </a:p>
        </p:txBody>
      </p:sp>
      <p:pic>
        <p:nvPicPr>
          <p:cNvPr id="14" name="Picture 13"/>
          <p:cNvPicPr>
            <a:picLocks noChangeAspect="1"/>
          </p:cNvPicPr>
          <p:nvPr/>
        </p:nvPicPr>
        <p:blipFill rotWithShape="1">
          <a:blip r:embed="rId3"/>
          <a:srcRect r="16075"/>
          <a:stretch/>
        </p:blipFill>
        <p:spPr>
          <a:xfrm>
            <a:off x="402956" y="1304641"/>
            <a:ext cx="8927024" cy="2701826"/>
          </a:xfrm>
          <a:prstGeom prst="rect">
            <a:avLst/>
          </a:prstGeom>
          <a:ln>
            <a:solidFill>
              <a:schemeClr val="accent1"/>
            </a:solidFill>
          </a:ln>
        </p:spPr>
      </p:pic>
      <p:pic>
        <p:nvPicPr>
          <p:cNvPr id="15" name="Picture 14"/>
          <p:cNvPicPr>
            <a:picLocks noChangeAspect="1"/>
          </p:cNvPicPr>
          <p:nvPr/>
        </p:nvPicPr>
        <p:blipFill rotWithShape="1">
          <a:blip r:embed="rId4"/>
          <a:srcRect l="6172" t="3846" r="6968" b="4049"/>
          <a:stretch/>
        </p:blipFill>
        <p:spPr>
          <a:xfrm>
            <a:off x="9436391" y="5656879"/>
            <a:ext cx="2899345" cy="2462142"/>
          </a:xfrm>
          <a:prstGeom prst="rect">
            <a:avLst/>
          </a:prstGeom>
          <a:ln>
            <a:solidFill>
              <a:schemeClr val="accent1"/>
            </a:solidFill>
          </a:ln>
        </p:spPr>
      </p:pic>
      <p:sp>
        <p:nvSpPr>
          <p:cNvPr id="16" name="Shape 7"/>
          <p:cNvSpPr/>
          <p:nvPr/>
        </p:nvSpPr>
        <p:spPr>
          <a:xfrm>
            <a:off x="402956" y="4195344"/>
            <a:ext cx="8927024" cy="3923677"/>
          </a:xfrm>
          <a:prstGeom prst="roundRect">
            <a:avLst>
              <a:gd name="adj" fmla="val 7110"/>
            </a:avLst>
          </a:prstGeom>
          <a:solidFill>
            <a:srgbClr val="CCEEFF"/>
          </a:solidFill>
          <a:ln w="7620">
            <a:solidFill>
              <a:srgbClr val="B2D4E5"/>
            </a:solidFill>
            <a:prstDash val="solid"/>
          </a:ln>
        </p:spPr>
      </p:sp>
      <p:sp>
        <p:nvSpPr>
          <p:cNvPr id="17" name="Text 8"/>
          <p:cNvSpPr/>
          <p:nvPr/>
        </p:nvSpPr>
        <p:spPr>
          <a:xfrm>
            <a:off x="613163" y="4459819"/>
            <a:ext cx="8251868" cy="3258337"/>
          </a:xfrm>
          <a:prstGeom prst="rect">
            <a:avLst/>
          </a:prstGeom>
          <a:noFill/>
          <a:ln/>
        </p:spPr>
        <p:txBody>
          <a:bodyPr wrap="none" lIns="0" tIns="0" rIns="0" bIns="0" rtlCol="0" anchor="t"/>
          <a:lstStyle/>
          <a:p>
            <a:pPr algn="just"/>
            <a:r>
              <a:rPr lang="en-US" dirty="0">
                <a:latin typeface="Petrona Bold"/>
                <a:ea typeface="Petrona Bold"/>
              </a:rPr>
              <a:t>Sentiment Analysis </a:t>
            </a:r>
            <a:r>
              <a:rPr lang="en-US" dirty="0" smtClean="0">
                <a:latin typeface="Petrona Bold"/>
                <a:ea typeface="Petrona Bold"/>
              </a:rPr>
              <a:t>Results.</a:t>
            </a:r>
          </a:p>
          <a:p>
            <a:pPr algn="just"/>
            <a:endParaRPr lang="en-US" dirty="0" smtClean="0">
              <a:latin typeface="Petrona Bold"/>
              <a:ea typeface="Petrona Bold"/>
            </a:endParaRPr>
          </a:p>
          <a:p>
            <a:pPr marL="285750" indent="-285750" algn="just">
              <a:buFont typeface="Wingdings" panose="05000000000000000000" pitchFamily="2" charset="2"/>
              <a:buChar char="ü"/>
            </a:pPr>
            <a:r>
              <a:rPr lang="en-US" dirty="0" smtClean="0">
                <a:latin typeface="Petrona Bold"/>
                <a:ea typeface="Petrona Bold"/>
              </a:rPr>
              <a:t>Positive </a:t>
            </a:r>
            <a:r>
              <a:rPr lang="en-US" dirty="0">
                <a:latin typeface="Petrona Bold"/>
                <a:ea typeface="Petrona Bold"/>
              </a:rPr>
              <a:t>Tweets: 23,966 (~48%)</a:t>
            </a:r>
          </a:p>
          <a:p>
            <a:pPr marL="285750" indent="-285750" algn="just">
              <a:buFont typeface="Wingdings" panose="05000000000000000000" pitchFamily="2" charset="2"/>
              <a:buChar char="ü"/>
            </a:pPr>
            <a:r>
              <a:rPr lang="en-US" dirty="0">
                <a:latin typeface="Petrona Bold"/>
                <a:ea typeface="Petrona Bold"/>
              </a:rPr>
              <a:t>Neutral Tweets: 13,065 (~26%)</a:t>
            </a:r>
          </a:p>
          <a:p>
            <a:pPr marL="285750" indent="-285750" algn="just">
              <a:buFont typeface="Wingdings" panose="05000000000000000000" pitchFamily="2" charset="2"/>
              <a:buChar char="ü"/>
            </a:pPr>
            <a:r>
              <a:rPr lang="en-US" dirty="0">
                <a:latin typeface="Petrona Bold"/>
                <a:ea typeface="Petrona Bold"/>
              </a:rPr>
              <a:t>Negative Tweets: 12,969 (~26%)</a:t>
            </a:r>
          </a:p>
          <a:p>
            <a:pPr algn="just"/>
            <a:endParaRPr lang="en-US" dirty="0" smtClean="0">
              <a:latin typeface="Petrona Bold"/>
              <a:ea typeface="Petrona Bold"/>
            </a:endParaRPr>
          </a:p>
          <a:p>
            <a:pPr algn="just"/>
            <a:r>
              <a:rPr lang="en-US" dirty="0" smtClean="0">
                <a:latin typeface="Petrona Bold"/>
                <a:ea typeface="Petrona Bold"/>
              </a:rPr>
              <a:t>Insight</a:t>
            </a:r>
            <a:r>
              <a:rPr lang="en-US" dirty="0">
                <a:latin typeface="Petrona Bold"/>
                <a:ea typeface="Petrona Bold"/>
              </a:rPr>
              <a:t>:</a:t>
            </a:r>
          </a:p>
          <a:p>
            <a:pPr marL="342900" indent="-342900" algn="just">
              <a:buFont typeface="+mj-lt"/>
              <a:buAutoNum type="arabicPeriod"/>
            </a:pPr>
            <a:r>
              <a:rPr lang="en-US" dirty="0">
                <a:latin typeface="Petrona Bold"/>
                <a:ea typeface="Petrona Bold"/>
              </a:rPr>
              <a:t>Nearly half of the tweets are positive, suggesting a significant amount of </a:t>
            </a:r>
          </a:p>
          <a:p>
            <a:pPr algn="just"/>
            <a:r>
              <a:rPr lang="en-US" dirty="0" smtClean="0">
                <a:latin typeface="Petrona Bold"/>
                <a:ea typeface="Petrona Bold"/>
              </a:rPr>
              <a:t>      supportive </a:t>
            </a:r>
            <a:r>
              <a:rPr lang="en-US" dirty="0">
                <a:latin typeface="Petrona Bold"/>
                <a:ea typeface="Petrona Bold"/>
              </a:rPr>
              <a:t>or optimistic discourse</a:t>
            </a:r>
            <a:r>
              <a:rPr lang="en-US" dirty="0" smtClean="0">
                <a:latin typeface="Petrona Bold"/>
                <a:ea typeface="Petrona Bold"/>
              </a:rPr>
              <a:t>.</a:t>
            </a:r>
          </a:p>
          <a:p>
            <a:pPr algn="just"/>
            <a:endParaRPr lang="en-US" dirty="0">
              <a:latin typeface="Petrona Bold"/>
              <a:ea typeface="Petrona Bold"/>
            </a:endParaRPr>
          </a:p>
          <a:p>
            <a:pPr marL="342900" indent="-342900" algn="just">
              <a:buAutoNum type="arabicPeriod" startAt="2"/>
            </a:pPr>
            <a:r>
              <a:rPr lang="en-US" dirty="0" smtClean="0">
                <a:latin typeface="Petrona Bold"/>
                <a:ea typeface="Petrona Bold"/>
              </a:rPr>
              <a:t>A </a:t>
            </a:r>
            <a:r>
              <a:rPr lang="en-US" dirty="0">
                <a:latin typeface="Petrona Bold"/>
                <a:ea typeface="Petrona Bold"/>
              </a:rPr>
              <a:t>balanced split between neutral and negative tweets indicates mixed </a:t>
            </a:r>
            <a:endParaRPr lang="en-US" dirty="0" smtClean="0">
              <a:latin typeface="Petrona Bold"/>
              <a:ea typeface="Petrona Bold"/>
            </a:endParaRPr>
          </a:p>
          <a:p>
            <a:pPr algn="just"/>
            <a:r>
              <a:rPr lang="en-US" dirty="0" smtClean="0">
                <a:latin typeface="Petrona Bold"/>
                <a:ea typeface="Petrona Bold"/>
              </a:rPr>
              <a:t>      opinions and possible </a:t>
            </a:r>
            <a:r>
              <a:rPr lang="en-US" dirty="0">
                <a:latin typeface="Petrona Bold"/>
                <a:ea typeface="Petrona Bold"/>
              </a:rPr>
              <a:t>polarization.</a:t>
            </a:r>
          </a:p>
        </p:txBody>
      </p:sp>
      <p:pic>
        <p:nvPicPr>
          <p:cNvPr id="19" name="Picture 18"/>
          <p:cNvPicPr>
            <a:picLocks noChangeAspect="1"/>
          </p:cNvPicPr>
          <p:nvPr/>
        </p:nvPicPr>
        <p:blipFill>
          <a:blip r:embed="rId5"/>
          <a:stretch>
            <a:fillRect/>
          </a:stretch>
        </p:blipFill>
        <p:spPr>
          <a:xfrm>
            <a:off x="12798771" y="7751116"/>
            <a:ext cx="1754139" cy="431990"/>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40187" y="1115764"/>
            <a:ext cx="4877452" cy="4218236"/>
          </a:xfrm>
          <a:prstGeom prst="rect">
            <a:avLst/>
          </a:prstGeom>
        </p:spPr>
      </p:pic>
    </p:spTree>
    <p:extLst>
      <p:ext uri="{BB962C8B-B14F-4D97-AF65-F5344CB8AC3E}">
        <p14:creationId xmlns:p14="http://schemas.microsoft.com/office/powerpoint/2010/main" val="36486024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5985720" y="418227"/>
            <a:ext cx="3871199" cy="697537"/>
          </a:xfrm>
          <a:prstGeom prst="rect">
            <a:avLst/>
          </a:prstGeom>
          <a:noFill/>
          <a:ln/>
        </p:spPr>
        <p:txBody>
          <a:bodyPr wrap="square" lIns="0" tIns="0" rIns="0" bIns="0" rtlCol="0" anchor="t"/>
          <a:lstStyle/>
          <a:p>
            <a:pPr marL="0" indent="0" algn="l">
              <a:lnSpc>
                <a:spcPts val="5850"/>
              </a:lnSpc>
              <a:buNone/>
            </a:pPr>
            <a:r>
              <a:rPr lang="en-US" sz="4650" b="1" dirty="0">
                <a:solidFill>
                  <a:srgbClr val="000000"/>
                </a:solidFill>
                <a:latin typeface="Petrona Bold" pitchFamily="34" charset="0"/>
                <a:ea typeface="Petrona Bold" pitchFamily="34" charset="-122"/>
                <a:cs typeface="Petrona Bold" pitchFamily="34" charset="-120"/>
              </a:rPr>
              <a:t>Key </a:t>
            </a:r>
            <a:r>
              <a:rPr lang="en-US" sz="4650" b="1" dirty="0" smtClean="0">
                <a:solidFill>
                  <a:srgbClr val="000000"/>
                </a:solidFill>
                <a:latin typeface="Petrona Bold" pitchFamily="34" charset="0"/>
                <a:ea typeface="Petrona Bold" pitchFamily="34" charset="-122"/>
                <a:cs typeface="Petrona Bold" pitchFamily="34" charset="-120"/>
              </a:rPr>
              <a:t>Findings.</a:t>
            </a:r>
            <a:endParaRPr lang="en-US" sz="465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1654" y="1324934"/>
            <a:ext cx="12332868" cy="6283549"/>
          </a:xfrm>
          <a:prstGeom prst="rect">
            <a:avLst/>
          </a:prstGeom>
          <a:ln>
            <a:solidFill>
              <a:schemeClr val="accent1"/>
            </a:solidFill>
          </a:ln>
        </p:spPr>
      </p:pic>
      <p:pic>
        <p:nvPicPr>
          <p:cNvPr id="4" name="Picture 3"/>
          <p:cNvPicPr>
            <a:picLocks noChangeAspect="1"/>
          </p:cNvPicPr>
          <p:nvPr/>
        </p:nvPicPr>
        <p:blipFill>
          <a:blip r:embed="rId4"/>
          <a:stretch>
            <a:fillRect/>
          </a:stretch>
        </p:blipFill>
        <p:spPr>
          <a:xfrm>
            <a:off x="12798771" y="7751116"/>
            <a:ext cx="1754139" cy="431990"/>
          </a:xfrm>
          <a:prstGeom prst="rect">
            <a:avLst/>
          </a:prstGeom>
        </p:spPr>
      </p:pic>
    </p:spTree>
    <p:extLst>
      <p:ext uri="{BB962C8B-B14F-4D97-AF65-F5344CB8AC3E}">
        <p14:creationId xmlns:p14="http://schemas.microsoft.com/office/powerpoint/2010/main" val="12668124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72213" y="619363"/>
            <a:ext cx="6653332" cy="736759"/>
          </a:xfrm>
          <a:prstGeom prst="rect">
            <a:avLst/>
          </a:prstGeom>
          <a:noFill/>
          <a:ln/>
        </p:spPr>
        <p:txBody>
          <a:bodyPr wrap="none" lIns="0" tIns="0" rIns="0" bIns="0" rtlCol="0" anchor="t"/>
          <a:lstStyle/>
          <a:p>
            <a:pPr marL="0" indent="0" algn="l">
              <a:lnSpc>
                <a:spcPts val="5800"/>
              </a:lnSpc>
              <a:buNone/>
            </a:pPr>
            <a:r>
              <a:rPr lang="en-US" sz="4600" b="1" dirty="0">
                <a:solidFill>
                  <a:srgbClr val="000000"/>
                </a:solidFill>
                <a:latin typeface="Petrona Bold" pitchFamily="34" charset="0"/>
                <a:ea typeface="Petrona Bold" pitchFamily="34" charset="-122"/>
                <a:cs typeface="Petrona Bold" pitchFamily="34" charset="-120"/>
              </a:rPr>
              <a:t>Case Study: Hashtag War</a:t>
            </a:r>
            <a:endParaRPr lang="en-US" sz="4600" dirty="0"/>
          </a:p>
        </p:txBody>
      </p:sp>
      <p:sp>
        <p:nvSpPr>
          <p:cNvPr id="4" name="Shape 1"/>
          <p:cNvSpPr/>
          <p:nvPr/>
        </p:nvSpPr>
        <p:spPr>
          <a:xfrm>
            <a:off x="6524744" y="1692831"/>
            <a:ext cx="30480" cy="5917287"/>
          </a:xfrm>
          <a:prstGeom prst="roundRect">
            <a:avLst>
              <a:gd name="adj" fmla="val 309408"/>
            </a:avLst>
          </a:prstGeom>
          <a:solidFill>
            <a:srgbClr val="B2D4E5"/>
          </a:solidFill>
          <a:ln/>
        </p:spPr>
      </p:sp>
      <p:sp>
        <p:nvSpPr>
          <p:cNvPr id="5" name="Shape 2"/>
          <p:cNvSpPr/>
          <p:nvPr/>
        </p:nvSpPr>
        <p:spPr>
          <a:xfrm>
            <a:off x="6746855" y="2182654"/>
            <a:ext cx="673537" cy="30480"/>
          </a:xfrm>
          <a:prstGeom prst="roundRect">
            <a:avLst>
              <a:gd name="adj" fmla="val 309408"/>
            </a:avLst>
          </a:prstGeom>
          <a:solidFill>
            <a:srgbClr val="B2D4E5"/>
          </a:solidFill>
          <a:ln/>
        </p:spPr>
      </p:sp>
      <p:sp>
        <p:nvSpPr>
          <p:cNvPr id="6" name="Shape 3"/>
          <p:cNvSpPr/>
          <p:nvPr/>
        </p:nvSpPr>
        <p:spPr>
          <a:xfrm>
            <a:off x="6272153" y="1945362"/>
            <a:ext cx="505182" cy="505182"/>
          </a:xfrm>
          <a:prstGeom prst="roundRect">
            <a:avLst>
              <a:gd name="adj" fmla="val 18668"/>
            </a:avLst>
          </a:prstGeom>
          <a:solidFill>
            <a:srgbClr val="CCEEFF"/>
          </a:solidFill>
          <a:ln w="7620">
            <a:solidFill>
              <a:srgbClr val="B2D4E5"/>
            </a:solidFill>
            <a:prstDash val="solid"/>
          </a:ln>
        </p:spPr>
      </p:sp>
      <p:sp>
        <p:nvSpPr>
          <p:cNvPr id="7" name="Text 4"/>
          <p:cNvSpPr/>
          <p:nvPr/>
        </p:nvSpPr>
        <p:spPr>
          <a:xfrm>
            <a:off x="6347877" y="1976914"/>
            <a:ext cx="353616" cy="441960"/>
          </a:xfrm>
          <a:prstGeom prst="rect">
            <a:avLst/>
          </a:prstGeom>
          <a:noFill/>
          <a:ln/>
        </p:spPr>
        <p:txBody>
          <a:bodyPr wrap="none" lIns="0" tIns="0" rIns="0" bIns="0" rtlCol="0" anchor="t"/>
          <a:lstStyle/>
          <a:p>
            <a:pPr marL="0" indent="0" algn="ctr">
              <a:lnSpc>
                <a:spcPts val="2750"/>
              </a:lnSpc>
              <a:buNone/>
            </a:pPr>
            <a:r>
              <a:rPr lang="en-US" sz="2750" b="1" dirty="0">
                <a:solidFill>
                  <a:srgbClr val="272525"/>
                </a:solidFill>
                <a:latin typeface="Petrona Bold" pitchFamily="34" charset="0"/>
                <a:ea typeface="Petrona Bold" pitchFamily="34" charset="-122"/>
                <a:cs typeface="Petrona Bold" pitchFamily="34" charset="-120"/>
              </a:rPr>
              <a:t>1</a:t>
            </a:r>
            <a:endParaRPr lang="en-US" sz="2750" dirty="0"/>
          </a:p>
        </p:txBody>
      </p:sp>
      <p:sp>
        <p:nvSpPr>
          <p:cNvPr id="8" name="Text 5"/>
          <p:cNvSpPr/>
          <p:nvPr/>
        </p:nvSpPr>
        <p:spPr>
          <a:xfrm>
            <a:off x="7647503" y="1917263"/>
            <a:ext cx="2947035" cy="36826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Timeline</a:t>
            </a:r>
            <a:endParaRPr lang="en-US" sz="2300" dirty="0"/>
          </a:p>
        </p:txBody>
      </p:sp>
      <p:sp>
        <p:nvSpPr>
          <p:cNvPr id="9" name="Text 6"/>
          <p:cNvSpPr/>
          <p:nvPr/>
        </p:nvSpPr>
        <p:spPr>
          <a:xfrm>
            <a:off x="7647503" y="2420183"/>
            <a:ext cx="6197084" cy="359212"/>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Tracking hashtag usage.</a:t>
            </a:r>
            <a:endParaRPr lang="en-US" sz="1750" dirty="0"/>
          </a:p>
        </p:txBody>
      </p:sp>
      <p:sp>
        <p:nvSpPr>
          <p:cNvPr id="10" name="Shape 7"/>
          <p:cNvSpPr/>
          <p:nvPr/>
        </p:nvSpPr>
        <p:spPr>
          <a:xfrm>
            <a:off x="6746855" y="3718084"/>
            <a:ext cx="673537" cy="30480"/>
          </a:xfrm>
          <a:prstGeom prst="roundRect">
            <a:avLst>
              <a:gd name="adj" fmla="val 309408"/>
            </a:avLst>
          </a:prstGeom>
          <a:solidFill>
            <a:srgbClr val="B2D4E5"/>
          </a:solidFill>
          <a:ln/>
        </p:spPr>
      </p:sp>
      <p:sp>
        <p:nvSpPr>
          <p:cNvPr id="11" name="Shape 8"/>
          <p:cNvSpPr/>
          <p:nvPr/>
        </p:nvSpPr>
        <p:spPr>
          <a:xfrm>
            <a:off x="6272153" y="3480792"/>
            <a:ext cx="505182" cy="505182"/>
          </a:xfrm>
          <a:prstGeom prst="roundRect">
            <a:avLst>
              <a:gd name="adj" fmla="val 18668"/>
            </a:avLst>
          </a:prstGeom>
          <a:solidFill>
            <a:srgbClr val="CCEEFF"/>
          </a:solidFill>
          <a:ln w="7620">
            <a:solidFill>
              <a:srgbClr val="B2D4E5"/>
            </a:solidFill>
            <a:prstDash val="solid"/>
          </a:ln>
        </p:spPr>
      </p:sp>
      <p:sp>
        <p:nvSpPr>
          <p:cNvPr id="12" name="Text 9"/>
          <p:cNvSpPr/>
          <p:nvPr/>
        </p:nvSpPr>
        <p:spPr>
          <a:xfrm>
            <a:off x="6347877" y="3512344"/>
            <a:ext cx="353616" cy="441960"/>
          </a:xfrm>
          <a:prstGeom prst="rect">
            <a:avLst/>
          </a:prstGeom>
          <a:noFill/>
          <a:ln/>
        </p:spPr>
        <p:txBody>
          <a:bodyPr wrap="none" lIns="0" tIns="0" rIns="0" bIns="0" rtlCol="0" anchor="t"/>
          <a:lstStyle/>
          <a:p>
            <a:pPr marL="0" indent="0" algn="ctr">
              <a:lnSpc>
                <a:spcPts val="2750"/>
              </a:lnSpc>
              <a:buNone/>
            </a:pPr>
            <a:r>
              <a:rPr lang="en-US" sz="2750" b="1" dirty="0">
                <a:solidFill>
                  <a:srgbClr val="272525"/>
                </a:solidFill>
                <a:latin typeface="Petrona Bold" pitchFamily="34" charset="0"/>
                <a:ea typeface="Petrona Bold" pitchFamily="34" charset="-122"/>
                <a:cs typeface="Petrona Bold" pitchFamily="34" charset="-120"/>
              </a:rPr>
              <a:t>2</a:t>
            </a:r>
            <a:endParaRPr lang="en-US" sz="2750" dirty="0"/>
          </a:p>
        </p:txBody>
      </p:sp>
      <p:sp>
        <p:nvSpPr>
          <p:cNvPr id="13" name="Text 10"/>
          <p:cNvSpPr/>
          <p:nvPr/>
        </p:nvSpPr>
        <p:spPr>
          <a:xfrm>
            <a:off x="7647503" y="3452693"/>
            <a:ext cx="2947035" cy="36826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Content analysis</a:t>
            </a:r>
            <a:endParaRPr lang="en-US" sz="2300" dirty="0"/>
          </a:p>
        </p:txBody>
      </p:sp>
      <p:sp>
        <p:nvSpPr>
          <p:cNvPr id="14" name="Text 11"/>
          <p:cNvSpPr/>
          <p:nvPr/>
        </p:nvSpPr>
        <p:spPr>
          <a:xfrm>
            <a:off x="7647503" y="3955613"/>
            <a:ext cx="6197084" cy="359212"/>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Identifying key narratives.</a:t>
            </a:r>
            <a:endParaRPr lang="en-US" sz="1750" dirty="0"/>
          </a:p>
        </p:txBody>
      </p:sp>
      <p:sp>
        <p:nvSpPr>
          <p:cNvPr id="15" name="Shape 12"/>
          <p:cNvSpPr/>
          <p:nvPr/>
        </p:nvSpPr>
        <p:spPr>
          <a:xfrm>
            <a:off x="6746855" y="5253514"/>
            <a:ext cx="673537" cy="30480"/>
          </a:xfrm>
          <a:prstGeom prst="roundRect">
            <a:avLst>
              <a:gd name="adj" fmla="val 309408"/>
            </a:avLst>
          </a:prstGeom>
          <a:solidFill>
            <a:srgbClr val="B2D4E5"/>
          </a:solidFill>
          <a:ln/>
        </p:spPr>
      </p:sp>
      <p:sp>
        <p:nvSpPr>
          <p:cNvPr id="16" name="Shape 13"/>
          <p:cNvSpPr/>
          <p:nvPr/>
        </p:nvSpPr>
        <p:spPr>
          <a:xfrm>
            <a:off x="6272153" y="5016222"/>
            <a:ext cx="505182" cy="505182"/>
          </a:xfrm>
          <a:prstGeom prst="roundRect">
            <a:avLst>
              <a:gd name="adj" fmla="val 18668"/>
            </a:avLst>
          </a:prstGeom>
          <a:solidFill>
            <a:srgbClr val="CCEEFF"/>
          </a:solidFill>
          <a:ln w="7620">
            <a:solidFill>
              <a:srgbClr val="B2D4E5"/>
            </a:solidFill>
            <a:prstDash val="solid"/>
          </a:ln>
        </p:spPr>
      </p:sp>
      <p:sp>
        <p:nvSpPr>
          <p:cNvPr id="17" name="Text 14"/>
          <p:cNvSpPr/>
          <p:nvPr/>
        </p:nvSpPr>
        <p:spPr>
          <a:xfrm>
            <a:off x="6347877" y="5047774"/>
            <a:ext cx="353616" cy="441960"/>
          </a:xfrm>
          <a:prstGeom prst="rect">
            <a:avLst/>
          </a:prstGeom>
          <a:noFill/>
          <a:ln/>
        </p:spPr>
        <p:txBody>
          <a:bodyPr wrap="none" lIns="0" tIns="0" rIns="0" bIns="0" rtlCol="0" anchor="t"/>
          <a:lstStyle/>
          <a:p>
            <a:pPr marL="0" indent="0" algn="ctr">
              <a:lnSpc>
                <a:spcPts val="2750"/>
              </a:lnSpc>
              <a:buNone/>
            </a:pPr>
            <a:r>
              <a:rPr lang="en-US" sz="2750" b="1" dirty="0">
                <a:solidFill>
                  <a:srgbClr val="272525"/>
                </a:solidFill>
                <a:latin typeface="Petrona Bold" pitchFamily="34" charset="0"/>
                <a:ea typeface="Petrona Bold" pitchFamily="34" charset="-122"/>
                <a:cs typeface="Petrona Bold" pitchFamily="34" charset="-120"/>
              </a:rPr>
              <a:t>3</a:t>
            </a:r>
            <a:endParaRPr lang="en-US" sz="2750" dirty="0"/>
          </a:p>
        </p:txBody>
      </p:sp>
      <p:sp>
        <p:nvSpPr>
          <p:cNvPr id="18" name="Text 15"/>
          <p:cNvSpPr/>
          <p:nvPr/>
        </p:nvSpPr>
        <p:spPr>
          <a:xfrm>
            <a:off x="7647503" y="4988123"/>
            <a:ext cx="2947035" cy="36826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User engagement</a:t>
            </a:r>
            <a:endParaRPr lang="en-US" sz="2300" dirty="0"/>
          </a:p>
        </p:txBody>
      </p:sp>
      <p:sp>
        <p:nvSpPr>
          <p:cNvPr id="19" name="Text 16"/>
          <p:cNvSpPr/>
          <p:nvPr/>
        </p:nvSpPr>
        <p:spPr>
          <a:xfrm>
            <a:off x="7647503" y="5491043"/>
            <a:ext cx="6197084" cy="359212"/>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Retweets, likes, and replies.</a:t>
            </a:r>
            <a:endParaRPr lang="en-US" sz="1750" dirty="0"/>
          </a:p>
        </p:txBody>
      </p:sp>
      <p:sp>
        <p:nvSpPr>
          <p:cNvPr id="20" name="Shape 17"/>
          <p:cNvSpPr/>
          <p:nvPr/>
        </p:nvSpPr>
        <p:spPr>
          <a:xfrm>
            <a:off x="6746855" y="6788944"/>
            <a:ext cx="673537" cy="30480"/>
          </a:xfrm>
          <a:prstGeom prst="roundRect">
            <a:avLst>
              <a:gd name="adj" fmla="val 309408"/>
            </a:avLst>
          </a:prstGeom>
          <a:solidFill>
            <a:srgbClr val="B2D4E5"/>
          </a:solidFill>
          <a:ln/>
        </p:spPr>
      </p:sp>
      <p:sp>
        <p:nvSpPr>
          <p:cNvPr id="21" name="Shape 18"/>
          <p:cNvSpPr/>
          <p:nvPr/>
        </p:nvSpPr>
        <p:spPr>
          <a:xfrm>
            <a:off x="6272153" y="6551652"/>
            <a:ext cx="505182" cy="505182"/>
          </a:xfrm>
          <a:prstGeom prst="roundRect">
            <a:avLst>
              <a:gd name="adj" fmla="val 18668"/>
            </a:avLst>
          </a:prstGeom>
          <a:solidFill>
            <a:srgbClr val="CCEEFF"/>
          </a:solidFill>
          <a:ln w="7620">
            <a:solidFill>
              <a:srgbClr val="B2D4E5"/>
            </a:solidFill>
            <a:prstDash val="solid"/>
          </a:ln>
        </p:spPr>
      </p:sp>
      <p:sp>
        <p:nvSpPr>
          <p:cNvPr id="22" name="Text 19"/>
          <p:cNvSpPr/>
          <p:nvPr/>
        </p:nvSpPr>
        <p:spPr>
          <a:xfrm>
            <a:off x="6347877" y="6583204"/>
            <a:ext cx="353616" cy="441960"/>
          </a:xfrm>
          <a:prstGeom prst="rect">
            <a:avLst/>
          </a:prstGeom>
          <a:noFill/>
          <a:ln/>
        </p:spPr>
        <p:txBody>
          <a:bodyPr wrap="none" lIns="0" tIns="0" rIns="0" bIns="0" rtlCol="0" anchor="t"/>
          <a:lstStyle/>
          <a:p>
            <a:pPr marL="0" indent="0" algn="ctr">
              <a:lnSpc>
                <a:spcPts val="2750"/>
              </a:lnSpc>
              <a:buNone/>
            </a:pPr>
            <a:r>
              <a:rPr lang="en-US" sz="2750" b="1" dirty="0">
                <a:solidFill>
                  <a:srgbClr val="272525"/>
                </a:solidFill>
                <a:latin typeface="Petrona Bold" pitchFamily="34" charset="0"/>
                <a:ea typeface="Petrona Bold" pitchFamily="34" charset="-122"/>
                <a:cs typeface="Petrona Bold" pitchFamily="34" charset="-120"/>
              </a:rPr>
              <a:t>4</a:t>
            </a:r>
            <a:endParaRPr lang="en-US" sz="2750" dirty="0"/>
          </a:p>
        </p:txBody>
      </p:sp>
      <p:sp>
        <p:nvSpPr>
          <p:cNvPr id="23" name="Text 20"/>
          <p:cNvSpPr/>
          <p:nvPr/>
        </p:nvSpPr>
        <p:spPr>
          <a:xfrm>
            <a:off x="7647503" y="6523553"/>
            <a:ext cx="2947035" cy="368260"/>
          </a:xfrm>
          <a:prstGeom prst="rect">
            <a:avLst/>
          </a:prstGeom>
          <a:noFill/>
          <a:ln/>
        </p:spPr>
        <p:txBody>
          <a:bodyPr wrap="none" lIns="0" tIns="0" rIns="0" bIns="0" rtlCol="0" anchor="t"/>
          <a:lstStyle/>
          <a:p>
            <a:pPr marL="0" indent="0" algn="l">
              <a:lnSpc>
                <a:spcPts val="2900"/>
              </a:lnSpc>
              <a:buNone/>
            </a:pPr>
            <a:r>
              <a:rPr lang="en-US" sz="2300" b="1" dirty="0">
                <a:solidFill>
                  <a:srgbClr val="272525"/>
                </a:solidFill>
                <a:latin typeface="Petrona Bold" pitchFamily="34" charset="0"/>
                <a:ea typeface="Petrona Bold" pitchFamily="34" charset="-122"/>
                <a:cs typeface="Petrona Bold" pitchFamily="34" charset="-120"/>
              </a:rPr>
              <a:t>Bot activity</a:t>
            </a:r>
            <a:endParaRPr lang="en-US" sz="2300" dirty="0"/>
          </a:p>
        </p:txBody>
      </p:sp>
      <p:sp>
        <p:nvSpPr>
          <p:cNvPr id="24" name="Text 21"/>
          <p:cNvSpPr/>
          <p:nvPr/>
        </p:nvSpPr>
        <p:spPr>
          <a:xfrm>
            <a:off x="7647503" y="7026473"/>
            <a:ext cx="6197084" cy="359212"/>
          </a:xfrm>
          <a:prstGeom prst="rect">
            <a:avLst/>
          </a:prstGeom>
          <a:noFill/>
          <a:ln/>
        </p:spPr>
        <p:txBody>
          <a:bodyPr wrap="none" lIns="0" tIns="0" rIns="0" bIns="0" rtlCol="0" anchor="t"/>
          <a:lstStyle/>
          <a:p>
            <a:pPr marL="0" indent="0" algn="l">
              <a:lnSpc>
                <a:spcPts val="2800"/>
              </a:lnSpc>
              <a:buNone/>
            </a:pPr>
            <a:r>
              <a:rPr lang="en-US" sz="1750" dirty="0">
                <a:solidFill>
                  <a:srgbClr val="272525"/>
                </a:solidFill>
                <a:latin typeface="Inter" pitchFamily="34" charset="0"/>
                <a:ea typeface="Inter" pitchFamily="34" charset="-122"/>
                <a:cs typeface="Inter" pitchFamily="34" charset="-120"/>
              </a:rPr>
              <a:t>Detection of inauthentic accounts.</a:t>
            </a:r>
            <a:endParaRPr lang="en-US" sz="1750" dirty="0"/>
          </a:p>
        </p:txBody>
      </p:sp>
      <p:pic>
        <p:nvPicPr>
          <p:cNvPr id="25" name="Picture 24"/>
          <p:cNvPicPr>
            <a:picLocks noChangeAspect="1"/>
          </p:cNvPicPr>
          <p:nvPr/>
        </p:nvPicPr>
        <p:blipFill>
          <a:blip r:embed="rId4"/>
          <a:stretch>
            <a:fillRect/>
          </a:stretch>
        </p:blipFill>
        <p:spPr>
          <a:xfrm>
            <a:off x="12798771" y="7751116"/>
            <a:ext cx="1754139" cy="431990"/>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TotalTime>
  <Words>449</Words>
  <Application>Microsoft Office PowerPoint</Application>
  <PresentationFormat>Custom</PresentationFormat>
  <Paragraphs>122</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Wingdings</vt:lpstr>
      <vt:lpstr>Arial</vt:lpstr>
      <vt:lpstr>Petrona Bold</vt:lpstr>
      <vt:lpstr>Calibri</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Administrator</cp:lastModifiedBy>
  <cp:revision>11</cp:revision>
  <dcterms:created xsi:type="dcterms:W3CDTF">2025-04-11T11:22:02Z</dcterms:created>
  <dcterms:modified xsi:type="dcterms:W3CDTF">2025-04-11T18:17:43Z</dcterms:modified>
</cp:coreProperties>
</file>